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84" r:id="rId3"/>
    <p:sldId id="260" r:id="rId4"/>
    <p:sldId id="279" r:id="rId5"/>
    <p:sldId id="28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6" r:id="rId16"/>
    <p:sldId id="275" r:id="rId17"/>
    <p:sldId id="270" r:id="rId18"/>
    <p:sldId id="281" r:id="rId19"/>
    <p:sldId id="282" r:id="rId20"/>
    <p:sldId id="283" r:id="rId21"/>
    <p:sldId id="273" r:id="rId22"/>
    <p:sldId id="272" r:id="rId23"/>
    <p:sldId id="290" r:id="rId24"/>
    <p:sldId id="278" r:id="rId2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митрий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108" autoAdjust="0"/>
    <p:restoredTop sz="94706" autoAdjust="0"/>
  </p:normalViewPr>
  <p:slideViewPr>
    <p:cSldViewPr>
      <p:cViewPr>
        <p:scale>
          <a:sx n="94" d="100"/>
          <a:sy n="94" d="100"/>
        </p:scale>
        <p:origin x="-912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1752" y="-7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12-05T22:30:45.202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260AD-EF8C-4704-88C9-948DB3CA3FFC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8A8B5-F504-4977-A99C-D7C7880D4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94D3E-FCE1-47BE-8E72-BFB992CD5367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30C2E-5966-493B-BD1D-BD4E067E0D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94D3E-FCE1-47BE-8E72-BFB992CD5367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30C2E-5966-493B-BD1D-BD4E067E0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94D3E-FCE1-47BE-8E72-BFB992CD5367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30C2E-5966-493B-BD1D-BD4E067E0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94D3E-FCE1-47BE-8E72-BFB992CD5367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30C2E-5966-493B-BD1D-BD4E067E0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94D3E-FCE1-47BE-8E72-BFB992CD5367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30C2E-5966-493B-BD1D-BD4E067E0D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94D3E-FCE1-47BE-8E72-BFB992CD5367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30C2E-5966-493B-BD1D-BD4E067E0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94D3E-FCE1-47BE-8E72-BFB992CD5367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30C2E-5966-493B-BD1D-BD4E067E0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94D3E-FCE1-47BE-8E72-BFB992CD5367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30C2E-5966-493B-BD1D-BD4E067E0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94D3E-FCE1-47BE-8E72-BFB992CD5367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30C2E-5966-493B-BD1D-BD4E067E0D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94D3E-FCE1-47BE-8E72-BFB992CD5367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30C2E-5966-493B-BD1D-BD4E067E0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94D3E-FCE1-47BE-8E72-BFB992CD5367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630C2E-5966-493B-BD1D-BD4E067E0D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0B94D3E-FCE1-47BE-8E72-BFB992CD5367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4630C2E-5966-493B-BD1D-BD4E067E0D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hyperlink" Target="&#1050;&#1080;&#1087;&#1088;.pptx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140" y="4286256"/>
            <a:ext cx="2263104" cy="17859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i="1" dirty="0" smtClean="0"/>
              <a:t>Презентацию подготовил:     Зиновьев Дмитрий</a:t>
            </a:r>
          </a:p>
          <a:p>
            <a:r>
              <a:rPr lang="ru-RU" sz="1600" i="1" dirty="0" smtClean="0"/>
              <a:t>ученик 11</a:t>
            </a:r>
            <a:r>
              <a:rPr lang="ru-RU" sz="1600" i="1" baseline="30000" dirty="0" smtClean="0"/>
              <a:t>А</a:t>
            </a:r>
          </a:p>
          <a:p>
            <a:r>
              <a:rPr lang="ru-RU" sz="1600" i="1" dirty="0" smtClean="0"/>
              <a:t>Преподаватель:</a:t>
            </a:r>
          </a:p>
          <a:p>
            <a:r>
              <a:rPr lang="ru-RU" sz="1600" i="1" dirty="0" smtClean="0"/>
              <a:t>Яковлев М.Ю.</a:t>
            </a:r>
          </a:p>
          <a:p>
            <a:endParaRPr lang="ru-RU" sz="16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428728" y="2285992"/>
            <a:ext cx="7406640" cy="1472184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8000" dirty="0" smtClean="0"/>
              <a:t>Кипр</a:t>
            </a:r>
            <a:endParaRPr lang="ru-RU" sz="8000" dirty="0"/>
          </a:p>
        </p:txBody>
      </p:sp>
      <p:pic>
        <p:nvPicPr>
          <p:cNvPr id="3074" name="Picture 2" descr="C:\Users\дмитрий\Desktop\cyprus_coat_of_arm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500306"/>
            <a:ext cx="1214446" cy="857256"/>
          </a:xfrm>
          <a:prstGeom prst="rect">
            <a:avLst/>
          </a:prstGeom>
          <a:noFill/>
        </p:spPr>
      </p:pic>
      <p:pic>
        <p:nvPicPr>
          <p:cNvPr id="6" name="Picture 2" descr="C:\Users\дмитрий\Desktop\cyprus_coat_of_arm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500306"/>
            <a:ext cx="1214446" cy="8572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29058" y="6215082"/>
            <a:ext cx="1821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Санкт-Петербург</a:t>
            </a:r>
            <a:endParaRPr lang="ru-RU" dirty="0"/>
          </a:p>
        </p:txBody>
      </p:sp>
    </p:spTree>
  </p:cSld>
  <p:clrMapOvr>
    <a:masterClrMapping/>
  </p:clrMapOvr>
  <p:transition advTm="3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071546"/>
            <a:ext cx="4065086" cy="47672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Между этими горными системами развернулась плодородная равнина </a:t>
            </a:r>
            <a:r>
              <a:rPr lang="ru-RU" sz="1600" dirty="0" err="1" smtClean="0"/>
              <a:t>Месаория</a:t>
            </a:r>
            <a:r>
              <a:rPr lang="ru-RU" sz="1600" dirty="0" smtClean="0"/>
              <a:t>(высота около 200 м), сложенная </a:t>
            </a:r>
            <a:r>
              <a:rPr lang="ru-RU" sz="1600" dirty="0" err="1" smtClean="0"/>
              <a:t>мезокайнозойскими</a:t>
            </a:r>
            <a:r>
              <a:rPr lang="ru-RU" sz="1600" dirty="0" smtClean="0"/>
              <a:t> отложениями, имеющая выходы к морю на востоке и западе, и ещё более плодородный бассейн Морфу (на западе).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40005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Равнину </a:t>
            </a:r>
            <a:r>
              <a:rPr lang="ru-RU" dirty="0" err="1" smtClean="0"/>
              <a:t>Месаория</a:t>
            </a:r>
            <a:r>
              <a:rPr lang="ru-RU" dirty="0" smtClean="0"/>
              <a:t> пересекает русло реки </a:t>
            </a:r>
            <a:r>
              <a:rPr lang="ru-RU" dirty="0" err="1" smtClean="0"/>
              <a:t>Педиэос</a:t>
            </a:r>
            <a:r>
              <a:rPr lang="ru-RU" dirty="0" smtClean="0"/>
              <a:t> – наиболее протяженной, хотя и немноговодной, как и другие реки острова, пересыхающие летом. Естественных озер с пресной водой на Кипре нет. Имеются лишь два относительно крупных соленых озера на юге острова.</a:t>
            </a:r>
            <a:endParaRPr lang="ru-RU" dirty="0"/>
          </a:p>
        </p:txBody>
      </p:sp>
      <p:pic>
        <p:nvPicPr>
          <p:cNvPr id="2050" name="Picture 2" descr="C:\Users\дмитрий\Desktop\na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928670"/>
            <a:ext cx="3305178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дмитрий\Desktop\1245960192_e641cb94662f5e54355cbf545533e03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429000"/>
            <a:ext cx="3071834" cy="2743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7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dirty="0" smtClean="0"/>
              <a:t>Климат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736"/>
            <a:ext cx="3850772" cy="2552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    Климат  Кипра считается самым умеренным и здоровым в мире. Поэтому средняя продолжительность жизни местного населения выше, чем, например, в США или Англии. Опасные инфекционные заболевания здесь практически неизвестны.</a:t>
            </a:r>
            <a:endParaRPr lang="ru-RU" sz="1800" dirty="0"/>
          </a:p>
        </p:txBody>
      </p:sp>
      <p:pic>
        <p:nvPicPr>
          <p:cNvPr id="2050" name="Picture 2" descr="C:\Users\дмитрий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785926"/>
            <a:ext cx="2150332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40005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Климат субтропический средиземноморский. Жаркое лето (+25–35°С), мягкая относительно дождливая зима (+ 10–15°С). Годовая сумма осадков возрастает с 300–500 мм на равнине до 1000–1300 мм в горах, где зимой местами образуется снежный покров</a:t>
            </a:r>
            <a:endParaRPr lang="ru-RU" dirty="0"/>
          </a:p>
        </p:txBody>
      </p:sp>
      <p:pic>
        <p:nvPicPr>
          <p:cNvPr id="6" name="Picture 2" descr="C:\Users\дмитрий\Desktop\0_22c4f_6f8583ee_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071942"/>
            <a:ext cx="2642795" cy="1800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7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6779730" cy="22669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В среднем в год выпадает 375 мм осадков, в западных горных местностях 500–750, а на вершинах гор до 1000 мм. Из городов наименьшее количество осадков имеет Никосия, наибольшее – </a:t>
            </a:r>
            <a:r>
              <a:rPr lang="ru-RU" dirty="0" err="1" smtClean="0"/>
              <a:t>Кирения</a:t>
            </a:r>
            <a:r>
              <a:rPr lang="ru-RU" dirty="0" smtClean="0"/>
              <a:t>. В горах </a:t>
            </a:r>
            <a:r>
              <a:rPr lang="ru-RU" dirty="0" err="1" smtClean="0"/>
              <a:t>Троодос</a:t>
            </a:r>
            <a:r>
              <a:rPr lang="ru-RU" dirty="0" smtClean="0"/>
              <a:t> зимой выпадает снег, и киприоты имеют возможность на протяжении нескольких месяцев кататься на лыжах, в окрестностях </a:t>
            </a:r>
            <a:r>
              <a:rPr lang="ru-RU" dirty="0" err="1" smtClean="0"/>
              <a:t>Олимпоса</a:t>
            </a:r>
            <a:r>
              <a:rPr lang="ru-RU" dirty="0" smtClean="0"/>
              <a:t> с января по март работают зимние базы отдых</a:t>
            </a:r>
            <a:endParaRPr lang="ru-RU" dirty="0"/>
          </a:p>
        </p:txBody>
      </p:sp>
      <p:pic>
        <p:nvPicPr>
          <p:cNvPr id="3074" name="Picture 2" descr="C:\Users\дмитрий\Desktop\Cyp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929066"/>
            <a:ext cx="5929354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7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500042"/>
            <a:ext cx="6708292" cy="248126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Снег выпадает почти каждую зиму на высоте свыше 1000м, обычно начиная с первой недели декабря до середины апреля. Хотя снежный покров непродолжителен, в самые холодные месяцы он может достигать значительной глубины в течение нескольких недель, особенно на снежных склонах. Влажность воздуха в среднем 60-80% зимой и 40-60%-летом. Ветры, обычно, слабые. Такой климат является вполне благоприятным для выращивания многих видов культур, тем более на Кипре плодородная почва.</a:t>
            </a:r>
            <a:endParaRPr lang="ru-RU" dirty="0"/>
          </a:p>
        </p:txBody>
      </p:sp>
      <p:pic>
        <p:nvPicPr>
          <p:cNvPr id="1026" name="Picture 2" descr="C:\Users\дмитрий\Desktop\44849171_1161195439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643182"/>
            <a:ext cx="6357950" cy="3143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7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Гидрография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447800"/>
            <a:ext cx="5719010" cy="312420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Постоянных рек на Кипре почти нет. Все они отличаются маловодностью, берут начало в горах и имеют осенний и зимний паводки. Большинство рек острова коротки, самые длинные из них имеют протяженность 50—70 км. Основным источником питания рек служат атмосферные осадки. Во время зимних дождей реки выходят из берегов и вызывают даже наводнения. В знойный летний период они настолько мелеют, что образуют лишь тонкие ручейки, извивающиеся по оголенному руслу, а многие совершенно пересыхают. Наиболее значительными реками Кипра считаются </a:t>
            </a:r>
            <a:r>
              <a:rPr lang="ru-RU" dirty="0" err="1" smtClean="0"/>
              <a:t>Акаки</a:t>
            </a:r>
            <a:r>
              <a:rPr lang="ru-RU" dirty="0" smtClean="0"/>
              <a:t> с притоками, а также </a:t>
            </a:r>
            <a:r>
              <a:rPr lang="ru-RU" dirty="0" err="1" smtClean="0"/>
              <a:t>Педиэос</a:t>
            </a:r>
            <a:r>
              <a:rPr lang="ru-RU" dirty="0" smtClean="0"/>
              <a:t> и </a:t>
            </a:r>
            <a:r>
              <a:rPr lang="ru-RU" dirty="0" err="1" smtClean="0"/>
              <a:t>Ялиас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дмитрий\Desktop\2572865384_6c2d87f6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2286016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дмитрий\Desktop\Azat_at_Gar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00570"/>
            <a:ext cx="3714776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дмитрий\Desktop\100_0869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071942"/>
            <a:ext cx="2928958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785926"/>
            <a:ext cx="6286512" cy="30003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Нельзя назвать богатым и разнообразным животный мир острова. Интерес представляет живущий в горах в районе </a:t>
            </a:r>
            <a:r>
              <a:rPr lang="ru-RU" dirty="0" err="1" smtClean="0"/>
              <a:t>Троодоса</a:t>
            </a:r>
            <a:r>
              <a:rPr lang="ru-RU" dirty="0" smtClean="0"/>
              <a:t>, а также в районе Пафоса покрытом лесами горный баран, известный как муфлон. Это животное эндемик. В настоящее время правительство запретило охоту на это редкое животное. Кроме муфлона, в лесной зоне гор можно встретить зайцев и лис. </a:t>
            </a:r>
            <a:endParaRPr lang="ru-RU" dirty="0"/>
          </a:p>
        </p:txBody>
      </p:sp>
      <p:pic>
        <p:nvPicPr>
          <p:cNvPr id="7170" name="Picture 2" descr="C:\Users\дмитрий\Desktop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6"/>
            <a:ext cx="1928826" cy="2000264"/>
          </a:xfrm>
          <a:prstGeom prst="rect">
            <a:avLst/>
          </a:prstGeom>
          <a:noFill/>
        </p:spPr>
      </p:pic>
      <p:pic>
        <p:nvPicPr>
          <p:cNvPr id="7171" name="Picture 3" descr="C:\Users\дмитрий\Desktop\img00002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357694"/>
            <a:ext cx="2500330" cy="2152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285728"/>
            <a:ext cx="6072198" cy="492922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Большое количество змей и ящериц водится на горных склонах и прибрежных низменностях. Их больше всего в руинах Пафоса и </a:t>
            </a:r>
            <a:r>
              <a:rPr lang="ru-RU" dirty="0" err="1" smtClean="0"/>
              <a:t>Саламиса</a:t>
            </a:r>
            <a:r>
              <a:rPr lang="ru-RU" dirty="0" smtClean="0"/>
              <a:t> - древних городов. У побережья, в зарослях лесов водится хамелеон. На Кипре обитает множество земноводных, это и черепахи, и древесные лягушки. Зарегистрировано на Кипре более 330 наименований птиц. 14 из этих наименований – эндемики. Многие из зарегистрированных птиц встречаются на Кипре лишь во время миграций, они относятся к перелетным.</a:t>
            </a:r>
            <a:endParaRPr lang="ru-RU" dirty="0"/>
          </a:p>
        </p:txBody>
      </p:sp>
      <p:pic>
        <p:nvPicPr>
          <p:cNvPr id="8194" name="Picture 2" descr="C:\Users\дмитрий\Desktop\snake_rian_240x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22860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3" descr="C:\Users\дмитрий\Desktop\lizard-3-45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714620"/>
            <a:ext cx="2214578" cy="157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6" name="Picture 4" descr="C:\Users\дмитрий\Desktop\efc9f8fdc4d5f024fb23aca3afab939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5000636"/>
            <a:ext cx="2071702" cy="1643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7" name="Picture 5" descr="C:\Users\дмитрий\Desktop\CIMG12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929198"/>
            <a:ext cx="3500462" cy="1809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Население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72264" y="1285860"/>
            <a:ext cx="214711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Согласно данным Соцстата Кипра, население Кипра в 2002 году составляло 802 500 человек. 80,1% из которых - греки-христиане и говорящие на греческом языке. 10,9% - турки-киприоты, говорящие на турецком языке и 9% - иностранные рабочие и экспатрианты, проживающие на Кипре. </a:t>
            </a:r>
            <a:endParaRPr lang="ru-RU" sz="1400" dirty="0"/>
          </a:p>
        </p:txBody>
      </p:sp>
      <p:pic>
        <p:nvPicPr>
          <p:cNvPr id="1026" name="Picture 2" descr="C:\Users\дмитрий\Desktop\b_graf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5172075" cy="3867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357290" y="571501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400" dirty="0" smtClean="0"/>
              <a:t>Английский язык используя повсеместно: начиная от  для общения между местным населением и иностранцами до использования  в деловых переговорах и бизнесе.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Экономика                                 (общее представление)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493714" cy="46958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Кипрская экономика небольшая, очень гибкая и здравая. Она проявила себя как быстро приспосабливающаяся структура, готовая трансформироваться в нужном направлении в минимальные сроки.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Кипрская экономика характеризуется удовлетворительными темпами роста внутреннего валового продукта 5,1% (1961-2003), высокой занятостью,  внутренней и внешней макроэкономической стабильностью. В результате Кипр достиг завидного уровня конвергенции с передовыми экономическими системами. В мае 2004 года Кипр был на 15 месте по уровню ВВП на душу населения, опередив Грецию и Португалию.</a:t>
            </a:r>
            <a:endParaRPr lang="ru-RU" dirty="0"/>
          </a:p>
        </p:txBody>
      </p:sp>
      <p:pic>
        <p:nvPicPr>
          <p:cNvPr id="3074" name="Picture 2" descr="C:\Users\дмитрий\Desktop\2_Euro_coin_C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571612"/>
            <a:ext cx="1581150" cy="160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C:\Users\дмитрий\Desktop\50centfr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143512"/>
            <a:ext cx="1358900" cy="1358900"/>
          </a:xfrm>
          <a:prstGeom prst="rect">
            <a:avLst/>
          </a:prstGeom>
          <a:noFill/>
        </p:spPr>
      </p:pic>
      <p:pic>
        <p:nvPicPr>
          <p:cNvPr id="3076" name="Picture 4" descr="C:\Users\дмитрий\Desktop\centfro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286256"/>
            <a:ext cx="1358900" cy="1346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528" y="635795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 action="ppaction://hlinksldjump"/>
              </a:rPr>
              <a:t>&gt;&gt;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64291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Основные характеристики экономики Кипра: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85860"/>
            <a:ext cx="5565284" cy="5357850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1. Доминирующая роль частного сектора в процессе производства. Роль государства концентрируется главным образом в:</a:t>
            </a:r>
          </a:p>
          <a:p>
            <a:pPr>
              <a:buNone/>
            </a:pPr>
            <a:r>
              <a:rPr lang="ru-RU" sz="1400" dirty="0" smtClean="0"/>
              <a:t>        -  Поддержании условий макроэкономической стабильности и благоприятном деловом климате, создавая необходимую  законодательную структуру</a:t>
            </a:r>
          </a:p>
          <a:p>
            <a:pPr>
              <a:buNone/>
            </a:pPr>
            <a:r>
              <a:rPr lang="ru-RU" sz="1400" dirty="0" smtClean="0"/>
              <a:t>        -  Обеспечении условий справедливой конкуренции</a:t>
            </a:r>
          </a:p>
          <a:p>
            <a:pPr>
              <a:buNone/>
            </a:pPr>
            <a:r>
              <a:rPr lang="ru-RU" sz="1400" dirty="0" smtClean="0"/>
              <a:t>        -  Создании современной экономической и социальной                                 структуры</a:t>
            </a:r>
          </a:p>
          <a:p>
            <a:pPr>
              <a:buNone/>
            </a:pPr>
            <a:r>
              <a:rPr lang="ru-RU" sz="1400" dirty="0" smtClean="0"/>
              <a:t>        -  Обеспечении условий социального единства</a:t>
            </a:r>
          </a:p>
          <a:p>
            <a:pPr>
              <a:buNone/>
            </a:pPr>
            <a:r>
              <a:rPr lang="ru-RU" sz="1400" dirty="0" smtClean="0"/>
              <a:t>        2. Небольшой размер внутреннего рынка. Это является неблагоприятным фактором в реализации экономики за счет роста производства и развитии межотраслевых отношений.</a:t>
            </a:r>
          </a:p>
          <a:p>
            <a:endParaRPr lang="ru-RU" sz="1400" dirty="0" smtClean="0"/>
          </a:p>
          <a:p>
            <a:endParaRPr lang="ru-RU" sz="1400" dirty="0" smtClean="0"/>
          </a:p>
        </p:txBody>
      </p:sp>
      <p:pic>
        <p:nvPicPr>
          <p:cNvPr id="5122" name="Picture 2" descr="C:\Users\дмитрий\Desktop\2centb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357430"/>
            <a:ext cx="1500198" cy="1500198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" action="ppaction://hlinkshowjump?jump=nextslide"/>
          </p:cNvPr>
          <p:cNvSpPr/>
          <p:nvPr/>
        </p:nvSpPr>
        <p:spPr>
          <a:xfrm>
            <a:off x="8501090" y="635795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&gt;&gt;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357298"/>
            <a:ext cx="7498080" cy="4800600"/>
          </a:xfrm>
        </p:spPr>
        <p:txBody>
          <a:bodyPr/>
          <a:lstStyle/>
          <a:p>
            <a:r>
              <a:rPr lang="ru-RU" sz="2000" dirty="0" smtClean="0"/>
              <a:t>Столица Кипра</a:t>
            </a:r>
            <a:endParaRPr lang="en-US" sz="2000" dirty="0" smtClean="0"/>
          </a:p>
          <a:p>
            <a:r>
              <a:rPr lang="ru-RU" sz="2000" dirty="0" smtClean="0"/>
              <a:t>Из истории </a:t>
            </a:r>
            <a:endParaRPr lang="en-US" sz="2000" dirty="0" smtClean="0"/>
          </a:p>
          <a:p>
            <a:r>
              <a:rPr lang="ru-RU" sz="2000" dirty="0" smtClean="0"/>
              <a:t>Географическое положение</a:t>
            </a:r>
            <a:endParaRPr lang="en-US" sz="2000" dirty="0" smtClean="0"/>
          </a:p>
          <a:p>
            <a:r>
              <a:rPr lang="ru-RU" sz="2000" dirty="0" smtClean="0"/>
              <a:t>Рельеф </a:t>
            </a:r>
            <a:endParaRPr lang="en-US" sz="2000" dirty="0" smtClean="0"/>
          </a:p>
          <a:p>
            <a:r>
              <a:rPr lang="ru-RU" sz="2000" dirty="0" smtClean="0"/>
              <a:t>Климат </a:t>
            </a:r>
          </a:p>
          <a:p>
            <a:r>
              <a:rPr lang="ru-RU" sz="2000" dirty="0" smtClean="0"/>
              <a:t>Гидрография </a:t>
            </a:r>
          </a:p>
          <a:p>
            <a:r>
              <a:rPr lang="ru-RU" sz="2000" dirty="0" smtClean="0"/>
              <a:t>Животный мир </a:t>
            </a:r>
          </a:p>
          <a:p>
            <a:r>
              <a:rPr lang="ru-RU" sz="2000" dirty="0" smtClean="0"/>
              <a:t>Население </a:t>
            </a:r>
          </a:p>
          <a:p>
            <a:r>
              <a:rPr lang="ru-RU" sz="2000" dirty="0" smtClean="0"/>
              <a:t>Экономика </a:t>
            </a:r>
          </a:p>
          <a:p>
            <a:r>
              <a:rPr lang="ru-RU" sz="2000" dirty="0" smtClean="0"/>
              <a:t>Религия </a:t>
            </a:r>
          </a:p>
          <a:p>
            <a:r>
              <a:rPr lang="ru-RU" sz="2000" dirty="0" smtClean="0"/>
              <a:t>Источники </a:t>
            </a:r>
            <a:r>
              <a:rPr lang="ru-RU" sz="2000" dirty="0" smtClean="0"/>
              <a:t>информации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2" action="ppaction://hlinksldjump"/>
              </a:rPr>
              <a:t>&gt;&gt;&gt;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85728"/>
            <a:ext cx="7498080" cy="628654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3. Небольшой размер предприятий. Согласно данным регистрационной палаты, количество служащих в компаниях очень небольшой в среднем 4,4 человека на компанию. В более чем половине общего количества предприятий (58%) трудится более одного человека. Микро-предприятия, в которых заняты менее  10 человек составляют 95% общего числа предприятий Кипра, малые предприятия (10-49 служащих) составляют 4%. Предприятия среднего размера  (50-249 служащих) 0,7%, большие предприятия (от 250 человек) 0,1% от общего числа предприятий. </a:t>
            </a:r>
          </a:p>
          <a:p>
            <a:r>
              <a:rPr lang="ru-RU" dirty="0" smtClean="0"/>
              <a:t>4. Количество рабочей силы. Небольшое количество населения Кипра диктует некоторые несоответствия на рынке труда. Количественные и качественные несоответствия очевидны во всех секторах экономики, что компенсируется наемной иностранной силой. Несоответствия более очевидны в гостиничном секторе, строительстве, сельском хозяйстве и производстве, тогда как на профессиональных уровнях нехватки кадров не существует.</a:t>
            </a:r>
          </a:p>
          <a:p>
            <a:endParaRPr lang="ru-RU" dirty="0" smtClean="0"/>
          </a:p>
          <a:p>
            <a:r>
              <a:rPr lang="ru-RU" dirty="0" smtClean="0"/>
              <a:t>5. Открытость экономики, импорт и экспорт товаров и услуг, составляющих около 102% ВВП в 2003 году по сравнению со средним показателем стран ЕС в 66,9%.</a:t>
            </a:r>
          </a:p>
          <a:p>
            <a:endParaRPr lang="ru-RU" dirty="0" smtClean="0"/>
          </a:p>
          <a:p>
            <a:r>
              <a:rPr lang="ru-RU" dirty="0" smtClean="0"/>
              <a:t>6. Превалирующая роль и увеличивающаяся важность секторов услуг, составляющих 71,5% ВВП в 2003 году. </a:t>
            </a:r>
          </a:p>
          <a:p>
            <a:endParaRPr lang="ru-RU" dirty="0" smtClean="0"/>
          </a:p>
          <a:p>
            <a:r>
              <a:rPr lang="ru-RU" dirty="0" smtClean="0"/>
              <a:t>7. Частичная зависимость от туристического сектора. Объем сектора экономики составляет 15-20% ВВП в период с 1990-2003 год.</a:t>
            </a:r>
          </a:p>
          <a:p>
            <a:endParaRPr lang="ru-RU" dirty="0"/>
          </a:p>
        </p:txBody>
      </p:sp>
      <p:pic>
        <p:nvPicPr>
          <p:cNvPr id="4098" name="Picture 2" descr="C:\Users\дмитрий\Desktop\1223054806_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612"/>
            <a:ext cx="1857388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дмитрий\Desktop\1223054814_5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5072050"/>
            <a:ext cx="1785950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hlinkClick r:id="rId4" action="ppaction://hlinkpres?slideindex=1&amp;slidetitle="/>
          </p:cNvPr>
          <p:cNvSpPr/>
          <p:nvPr/>
        </p:nvSpPr>
        <p:spPr>
          <a:xfrm>
            <a:off x="8501090" y="635795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 action="ppaction://hlinksldjump"/>
              </a:rPr>
              <a:t>&gt;&gt;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Религия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447800"/>
            <a:ext cx="5504696" cy="45529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Подавляющее большинство населения Кипра исповедует христианские вероучения, остальная часть — ислам. На острове в ходе исторического развития получили распространение различные направления христианства, которое представлено здесь в первую очередь православной церковью, а также армянской апостольской, католической и </a:t>
            </a:r>
            <a:r>
              <a:rPr lang="ru-RU" dirty="0" err="1" smtClean="0"/>
              <a:t>маронитской</a:t>
            </a:r>
            <a:r>
              <a:rPr lang="ru-RU" dirty="0" smtClean="0"/>
              <a:t> церквями.</a:t>
            </a:r>
            <a:endParaRPr lang="ru-RU" dirty="0"/>
          </a:p>
        </p:txBody>
      </p:sp>
      <p:pic>
        <p:nvPicPr>
          <p:cNvPr id="5122" name="Picture 2" descr="C:\Users\дмитрий\Desktop\pic_2005416_17mn14s44mls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2357454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714356"/>
            <a:ext cx="7143800" cy="8572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Церковь возглавляется архиепископом и разделяется на три епископства и область, непосредственно подчиненную архиепископу.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1571612"/>
            <a:ext cx="371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Помимо многочисленных храмов, имеющихся почти в каждой деревне, церковь обладает на Кипре 11 монастырями, которым принадлежат значительные и наиболее плодородные земли острова, имеющие круглогодичное искусственное орошение, и другая крупная собственность. Кипрская православная церковь играет важную роль в политической и экономической областях Кипра.</a:t>
            </a:r>
            <a:endParaRPr lang="ru-RU" dirty="0"/>
          </a:p>
        </p:txBody>
      </p:sp>
      <p:pic>
        <p:nvPicPr>
          <p:cNvPr id="6146" name="Picture 2" descr="C:\Users\дмитрий\Desktop\cerkv1_c2eaa5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000636"/>
            <a:ext cx="2643206" cy="157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 descr="C:\Users\дмитрий\Desktop\cerkv2_e698e89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643050"/>
            <a:ext cx="2863428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8" name="Picture 4" descr="C:\Users\дмитрий\Desktop\cerkv4_ceff68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929066"/>
            <a:ext cx="2286016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714356"/>
            <a:ext cx="7498080" cy="1143000"/>
          </a:xfrm>
        </p:spPr>
        <p:txBody>
          <a:bodyPr/>
          <a:lstStyle/>
          <a:p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785926"/>
            <a:ext cx="7498080" cy="32861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b="1" dirty="0" smtClean="0"/>
              <a:t>http://www.yestravel.ru/cyprus/</a:t>
            </a:r>
            <a:endParaRPr lang="ru-RU" sz="1600" b="1" dirty="0" smtClean="0"/>
          </a:p>
          <a:p>
            <a:pPr>
              <a:buFont typeface="Wingdings" pitchFamily="2" charset="2"/>
              <a:buChar char="Ø"/>
            </a:pPr>
            <a:r>
              <a:rPr lang="en-US" sz="1600" b="1" dirty="0" smtClean="0"/>
              <a:t>http://cyprian.name/blogcategory/geografiya-kipra/geografiya-kipra/</a:t>
            </a:r>
            <a:endParaRPr lang="ru-RU" sz="1600" b="1" dirty="0" smtClean="0"/>
          </a:p>
          <a:p>
            <a:pPr>
              <a:buFont typeface="Wingdings" pitchFamily="2" charset="2"/>
              <a:buChar char="Ø"/>
            </a:pPr>
            <a:r>
              <a:rPr lang="en-US" sz="1600" b="1" dirty="0" smtClean="0"/>
              <a:t>http://www.kipr.ru/life/geography/</a:t>
            </a:r>
            <a:endParaRPr lang="ru-RU" sz="1600" b="1" dirty="0" smtClean="0"/>
          </a:p>
          <a:p>
            <a:pPr>
              <a:buFont typeface="Wingdings" pitchFamily="2" charset="2"/>
              <a:buChar char="Ø"/>
            </a:pPr>
            <a:r>
              <a:rPr lang="en-US" sz="1600" b="1" dirty="0" smtClean="0"/>
              <a:t>http://translate.google.ru/translate?hl=ru&amp;langpair=en%7Cru&amp;u=http://no.china-embassy.org/eng/wjzc/gjdqwt/dqwt/t111018.htm</a:t>
            </a:r>
            <a:endParaRPr lang="ru-RU" sz="1600" b="1" dirty="0" smtClean="0"/>
          </a:p>
          <a:p>
            <a:pPr>
              <a:buFont typeface="Wingdings" pitchFamily="2" charset="2"/>
              <a:buChar char="Ø"/>
            </a:pPr>
            <a:r>
              <a:rPr lang="en-US" sz="1600" b="1" dirty="0" smtClean="0"/>
              <a:t>www.zagranhouse.ru</a:t>
            </a:r>
            <a:endParaRPr lang="ru-RU" sz="1600" b="1" dirty="0" smtClean="0"/>
          </a:p>
          <a:p>
            <a:pPr>
              <a:buFont typeface="Wingdings" pitchFamily="2" charset="2"/>
              <a:buChar char="Ø"/>
            </a:pPr>
            <a:r>
              <a:rPr lang="en-US" sz="1600" b="1" dirty="0" smtClean="0"/>
              <a:t>http://100dorog.ru/guide/articles/101194/</a:t>
            </a:r>
            <a:endParaRPr lang="ru-RU" sz="1600" b="1" dirty="0" smtClean="0"/>
          </a:p>
          <a:p>
            <a:pPr>
              <a:buFont typeface="Wingdings" pitchFamily="2" charset="2"/>
              <a:buChar char="Ø"/>
            </a:pPr>
            <a:r>
              <a:rPr lang="en-US" sz="1600" b="1" dirty="0" smtClean="0"/>
              <a:t>http://www.yestravel.ru/cyprus/</a:t>
            </a: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2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500306"/>
            <a:ext cx="7406640" cy="7858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Спасибо за внимание!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14290"/>
            <a:ext cx="7498080" cy="1511288"/>
          </a:xfrm>
        </p:spPr>
        <p:txBody>
          <a:bodyPr/>
          <a:lstStyle/>
          <a:p>
            <a:pPr algn="ctr"/>
            <a:r>
              <a:rPr lang="ru-RU" dirty="0" smtClean="0"/>
              <a:t>Столица Кипра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428736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Никосия</a:t>
            </a:r>
            <a:endParaRPr lang="ru-RU" sz="3200" dirty="0"/>
          </a:p>
        </p:txBody>
      </p:sp>
      <p:pic>
        <p:nvPicPr>
          <p:cNvPr id="2052" name="Picture 4" descr="C:\Users\дмитрий\Desktop\9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429132"/>
            <a:ext cx="3286148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2" descr="C:\Users\дмитрий\Desktop\nicosia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429132"/>
            <a:ext cx="2643206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 descr="C:\Users\дмитрий\Desktop\he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071678"/>
            <a:ext cx="7786742" cy="1312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3" descr="C:\Users\дмитрий\Desktop\photo-1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786190"/>
            <a:ext cx="2143140" cy="1554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4" name="Picture 6" descr="C:\Users\дмитрий\Desktop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5214950"/>
            <a:ext cx="1414460" cy="1492248"/>
          </a:xfrm>
          <a:prstGeom prst="rect">
            <a:avLst/>
          </a:prstGeom>
          <a:noFill/>
        </p:spPr>
      </p:pic>
    </p:spTree>
  </p:cSld>
  <p:clrMapOvr>
    <a:masterClrMapping/>
  </p:clrMapOvr>
  <p:transition advTm="6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428736"/>
            <a:ext cx="5361820" cy="38385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Согласно </a:t>
            </a:r>
            <a:r>
              <a:rPr lang="ru-RU" dirty="0" err="1" smtClean="0"/>
              <a:t>Цюрихско-Лондонскому</a:t>
            </a:r>
            <a:r>
              <a:rPr lang="ru-RU" dirty="0" smtClean="0"/>
              <a:t> договору, 16 августа 1960 года Кипр признан независимой республикой. Он член ООН, Совета Европы, Содружества и Движения Неприсоединения. Британия сохраняет две базы - в </a:t>
            </a:r>
            <a:r>
              <a:rPr lang="ru-RU" dirty="0" err="1" smtClean="0"/>
              <a:t>Декелии</a:t>
            </a:r>
            <a:r>
              <a:rPr lang="ru-RU" dirty="0" smtClean="0"/>
              <a:t> и в </a:t>
            </a:r>
            <a:r>
              <a:rPr lang="ru-RU" dirty="0" err="1" smtClean="0"/>
              <a:t>Акротири-Епископи</a:t>
            </a:r>
            <a:r>
              <a:rPr lang="ru-RU" dirty="0" smtClean="0"/>
              <a:t>. Однако, новая конституция оказывается недейственной во многих своих положениях, что делает невозможным беспрепятственное проведение ее в жизнь.</a:t>
            </a:r>
            <a:endParaRPr lang="ru-RU" dirty="0"/>
          </a:p>
        </p:txBody>
      </p:sp>
      <p:pic>
        <p:nvPicPr>
          <p:cNvPr id="1026" name="Picture 2" descr="C:\Users\дмитрий\Desktop\old-cyprus-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2571768" cy="2714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дмитрий\Desktop\tn_FamagustaLalaMustafaPa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857760"/>
            <a:ext cx="1750221" cy="135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дмитрий\Desktop\tn_FamagustaGateNicos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786322"/>
            <a:ext cx="2286016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447800"/>
            <a:ext cx="5290382" cy="36957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В 1963 году Президент Республики предлагает поправки, но община турок-киприотов не принимает условий. Возникают беспорядки среди тех кто уволен из правительства и официальных учреждений, а Турция угрожает вторжением на Кипр. В июле 1974 года греческие генералы из состава военной хунты в Афинах организуют переворот. 20 июля 1974 года Турция, нарушая все принципы международных отношений и Устав ООН, вторгается на Кипр, в результате чего 37% территории острова оказываются оккупированы. Ситуация не разрешена до сих пор, и турецкая военная оккупация продолжается.</a:t>
            </a:r>
            <a:endParaRPr lang="ru-RU" dirty="0"/>
          </a:p>
        </p:txBody>
      </p:sp>
      <p:pic>
        <p:nvPicPr>
          <p:cNvPr id="2050" name="Picture 2" descr="C:\Users\дмитрий\Desktop\is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2428892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51" name="Picture 3" descr="C:\Users\дмитрий\Desktop\is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357694"/>
            <a:ext cx="2571768" cy="1947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дмитрий\Desktop\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714884"/>
            <a:ext cx="2143140" cy="1428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Географическое положение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2148" y="4143380"/>
            <a:ext cx="5361852" cy="174783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3" descr="C:\Users\дмитрий\Desktop\765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876"/>
            <a:ext cx="259449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28728" y="1285860"/>
            <a:ext cx="38576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Кипр расположен в северо-восточной части Средиземного моря. Максимальная его протяженность с востока на запад – 240 километров, с севера на юг – около 100 километров. По размерам Кипр – третий остров в Средиземном море. Его площадь 9251 квадратный километр.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378619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600" dirty="0" smtClean="0"/>
              <a:t>Близость к Малой Азии и Северной Африке – остров расположен на широте 35 градусов (между 32 и 34 градусами восточной долготы), в 95 километрах от сирийского, в 380 километрах от египетского и всего в 65 от турецкого побережья – определяет географическую принадлежность Кипра к Передней Азии.</a:t>
            </a:r>
          </a:p>
        </p:txBody>
      </p:sp>
      <p:pic>
        <p:nvPicPr>
          <p:cNvPr id="2050" name="Picture 2" descr="C:\Users\дмитрий\Desktop\140px-Flag_of_Cyprus_(bordered)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71612"/>
            <a:ext cx="2000264" cy="12144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6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728" y="857232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Омывается со всех сторон Средиземным морем. Берега преимущественно низменные, изрезаны слабо; на севере – крутые, скалистые. Протяжённость береговой линии 648 км. При подлете к острову на самолете видны многочисленные бухточки и заливы, темная зелень долин в коричнев.</a:t>
            </a:r>
            <a:endParaRPr lang="ru-RU" sz="2000" dirty="0"/>
          </a:p>
        </p:txBody>
      </p:sp>
      <p:pic>
        <p:nvPicPr>
          <p:cNvPr id="6" name="Picture 2" descr="C:\Users\дмитрий\Desktop\kipr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357562"/>
            <a:ext cx="2714644" cy="2357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C:\Users\дмитрий\Desktop\kip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357562"/>
            <a:ext cx="264320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6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dirty="0" smtClean="0"/>
              <a:t>Рельеф</a:t>
            </a:r>
            <a:endParaRPr lang="ru-RU" dirty="0"/>
          </a:p>
        </p:txBody>
      </p:sp>
      <p:pic>
        <p:nvPicPr>
          <p:cNvPr id="3074" name="Picture 2" descr="C:\Users\дмитрий\Desktop\350px-Рельеф_Кипра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357298"/>
            <a:ext cx="3038207" cy="2000264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sp3d>
            <a:bevelT prst="relaxedInset"/>
          </a:sp3d>
        </p:spPr>
      </p:pic>
      <p:sp>
        <p:nvSpPr>
          <p:cNvPr id="5" name="Прямоугольник 4"/>
          <p:cNvSpPr/>
          <p:nvPr/>
        </p:nvSpPr>
        <p:spPr>
          <a:xfrm>
            <a:off x="1428728" y="128586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Ландшафт острова определяется двумя параллельными горными цепями, отличающимися друг от друга геолого-морфологической структурой, что связано с различиями в их происхождении и формировании. Состоящая преимущественно из известняков </a:t>
            </a:r>
            <a:r>
              <a:rPr lang="ru-RU" sz="1600" dirty="0" err="1" smtClean="0"/>
              <a:t>Киренийская</a:t>
            </a:r>
            <a:r>
              <a:rPr lang="ru-RU" sz="1600" dirty="0" smtClean="0"/>
              <a:t> гряда протянулась почти вдоль всего северного побережья – от мыса Кормакитис на западе до мыса Апостола Андрея на востоке.</a:t>
            </a:r>
            <a:endParaRPr lang="ru-RU" sz="1600" dirty="0"/>
          </a:p>
        </p:txBody>
      </p:sp>
      <p:pic>
        <p:nvPicPr>
          <p:cNvPr id="3075" name="Picture 3" descr="C:\Users\дмитрий\Desktop\280px-Karpasi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357694"/>
            <a:ext cx="2667000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4876" y="4143381"/>
            <a:ext cx="40719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Горы </a:t>
            </a:r>
            <a:r>
              <a:rPr lang="ru-RU" sz="1600" dirty="0" err="1" smtClean="0"/>
              <a:t>Киреии</a:t>
            </a:r>
            <a:r>
              <a:rPr lang="ru-RU" sz="1600" dirty="0" smtClean="0"/>
              <a:t> имеют протяженность 125 километров и круто падают к побережью. На северо-востоке горная цепь образует узкий полуостров </a:t>
            </a:r>
            <a:r>
              <a:rPr lang="ru-RU" sz="1600" dirty="0" err="1" smtClean="0"/>
              <a:t>Карпас</a:t>
            </a:r>
            <a:r>
              <a:rPr lang="ru-RU" sz="1600" dirty="0" smtClean="0"/>
              <a:t>  (</a:t>
            </a:r>
            <a:r>
              <a:rPr lang="ru-RU" sz="1600" dirty="0" err="1" smtClean="0"/>
              <a:t>Карпасия</a:t>
            </a:r>
            <a:r>
              <a:rPr lang="ru-RU" sz="1600" dirty="0" smtClean="0"/>
              <a:t>). С вершины самой высокой здесь горы </a:t>
            </a:r>
            <a:r>
              <a:rPr lang="ru-RU" sz="1600" dirty="0" err="1" smtClean="0"/>
              <a:t>Кипарисовуно</a:t>
            </a:r>
            <a:r>
              <a:rPr lang="ru-RU" sz="1600" dirty="0" smtClean="0"/>
              <a:t> (1024 м) в хорошую погоду видно побережье Анатолии, до которой отсюда 80 километров.</a:t>
            </a:r>
            <a:endParaRPr lang="ru-RU" sz="1600" dirty="0"/>
          </a:p>
        </p:txBody>
      </p:sp>
      <p:cxnSp>
        <p:nvCxnSpPr>
          <p:cNvPr id="8" name="Прямая со стрелкой 7">
            <a:hlinkClick r:id="rId4" action="ppaction://hlinksldjump"/>
          </p:cNvPr>
          <p:cNvCxnSpPr/>
          <p:nvPr/>
        </p:nvCxnSpPr>
        <p:spPr>
          <a:xfrm rot="10800000">
            <a:off x="214282" y="664371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7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642918"/>
            <a:ext cx="4493714" cy="36242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На юго-западе расположен крупный горный массив </a:t>
            </a:r>
            <a:r>
              <a:rPr lang="ru-RU" sz="1600" dirty="0" err="1" smtClean="0"/>
              <a:t>Троодос</a:t>
            </a:r>
            <a:r>
              <a:rPr lang="ru-RU" sz="1600" dirty="0" smtClean="0"/>
              <a:t> с самой высокой в стране горой </a:t>
            </a:r>
            <a:r>
              <a:rPr lang="ru-RU" sz="1600" dirty="0" err="1" smtClean="0"/>
              <a:t>Олимпос</a:t>
            </a:r>
            <a:r>
              <a:rPr lang="ru-RU" sz="1600" dirty="0" smtClean="0"/>
              <a:t> (1951 м). Он протянулся примерно на 80 километров, достигает в ширину 25 километров и густо порос лесом. Здесь много шумных прозрачных источников. Чистый горный воздух, живописные тропы, мягкий приятный климат делают этот район излюбленным местом отдыха, особенно в жаркое летнее время.</a:t>
            </a:r>
            <a:endParaRPr lang="ru-RU" sz="1600" dirty="0"/>
          </a:p>
        </p:txBody>
      </p:sp>
      <p:pic>
        <p:nvPicPr>
          <p:cNvPr id="4098" name="Picture 2" descr="C:\Users\дмитрий\Desktop\img000020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642918"/>
            <a:ext cx="1574800" cy="1728790"/>
          </a:xfrm>
          <a:prstGeom prst="rect">
            <a:avLst/>
          </a:prstGeom>
          <a:noFill/>
        </p:spPr>
      </p:pic>
      <p:pic>
        <p:nvPicPr>
          <p:cNvPr id="4099" name="Picture 3" descr="C:\Users\дмитрий\Desktop\hyonist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643182"/>
            <a:ext cx="1785932" cy="4071966"/>
          </a:xfrm>
          <a:prstGeom prst="rect">
            <a:avLst/>
          </a:prstGeom>
          <a:noFill/>
        </p:spPr>
      </p:pic>
      <p:pic>
        <p:nvPicPr>
          <p:cNvPr id="4100" name="Picture 4" descr="C:\Users\дмитрий\Desktop\trood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000504"/>
            <a:ext cx="4500594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7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507</TotalTime>
  <Words>1637</Words>
  <Application>Microsoft Office PowerPoint</Application>
  <PresentationFormat>Экран (4:3)</PresentationFormat>
  <Paragraphs>83</Paragraphs>
  <Slides>24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Кипр</vt:lpstr>
      <vt:lpstr>Содержание</vt:lpstr>
      <vt:lpstr>Столица Кипра</vt:lpstr>
      <vt:lpstr>Из истории</vt:lpstr>
      <vt:lpstr>Слайд 5</vt:lpstr>
      <vt:lpstr>Географическое положение</vt:lpstr>
      <vt:lpstr>Слайд 7</vt:lpstr>
      <vt:lpstr>Рельеф</vt:lpstr>
      <vt:lpstr>Слайд 9</vt:lpstr>
      <vt:lpstr>Слайд 10</vt:lpstr>
      <vt:lpstr>Климат</vt:lpstr>
      <vt:lpstr>Слайд 12</vt:lpstr>
      <vt:lpstr>Слайд 13</vt:lpstr>
      <vt:lpstr>Гидрография</vt:lpstr>
      <vt:lpstr>Животный мир</vt:lpstr>
      <vt:lpstr>Слайд 16</vt:lpstr>
      <vt:lpstr>Население</vt:lpstr>
      <vt:lpstr>Экономика                                 (общее представление)</vt:lpstr>
      <vt:lpstr>Основные характеристики экономики Кипра: </vt:lpstr>
      <vt:lpstr>Слайд 20</vt:lpstr>
      <vt:lpstr>Религия</vt:lpstr>
      <vt:lpstr>Слайд 22</vt:lpstr>
      <vt:lpstr>Источники информации: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Кипр</dc:title>
  <dc:creator>дмитрий</dc:creator>
  <cp:lastModifiedBy>дмитрий</cp:lastModifiedBy>
  <cp:revision>63</cp:revision>
  <dcterms:created xsi:type="dcterms:W3CDTF">2009-12-05T16:13:25Z</dcterms:created>
  <dcterms:modified xsi:type="dcterms:W3CDTF">2010-03-16T18:15:48Z</dcterms:modified>
</cp:coreProperties>
</file>