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9"/>
  </p:notesMasterIdLst>
  <p:sldIdLst>
    <p:sldId id="256" r:id="rId2"/>
    <p:sldId id="275" r:id="rId3"/>
    <p:sldId id="257" r:id="rId4"/>
    <p:sldId id="273" r:id="rId5"/>
    <p:sldId id="274" r:id="rId6"/>
    <p:sldId id="277" r:id="rId7"/>
    <p:sldId id="258" r:id="rId8"/>
    <p:sldId id="281" r:id="rId9"/>
    <p:sldId id="265" r:id="rId10"/>
    <p:sldId id="266" r:id="rId11"/>
    <p:sldId id="282" r:id="rId12"/>
    <p:sldId id="260" r:id="rId13"/>
    <p:sldId id="283" r:id="rId14"/>
    <p:sldId id="261" r:id="rId15"/>
    <p:sldId id="284" r:id="rId16"/>
    <p:sldId id="262" r:id="rId17"/>
    <p:sldId id="278" r:id="rId18"/>
    <p:sldId id="263" r:id="rId19"/>
    <p:sldId id="279" r:id="rId20"/>
    <p:sldId id="264" r:id="rId21"/>
    <p:sldId id="267" r:id="rId22"/>
    <p:sldId id="280" r:id="rId23"/>
    <p:sldId id="268" r:id="rId24"/>
    <p:sldId id="269" r:id="rId25"/>
    <p:sldId id="271" r:id="rId26"/>
    <p:sldId id="270" r:id="rId27"/>
    <p:sldId id="27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E7F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5" autoAdjust="0"/>
    <p:restoredTop sz="94709" autoAdjust="0"/>
  </p:normalViewPr>
  <p:slideViewPr>
    <p:cSldViewPr>
      <p:cViewPr varScale="1">
        <p:scale>
          <a:sx n="70" d="100"/>
          <a:sy n="70" d="100"/>
        </p:scale>
        <p:origin x="-444" y="-108"/>
      </p:cViewPr>
      <p:guideLst>
        <p:guide orient="horz" pos="2160"/>
        <p:guide pos="2880"/>
      </p:guideLst>
    </p:cSldViewPr>
  </p:slideViewPr>
  <p:outlineViewPr>
    <p:cViewPr>
      <p:scale>
        <a:sx n="33" d="100"/>
        <a:sy n="33" d="100"/>
      </p:scale>
      <p:origin x="0" y="1214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7FD4C-DA05-4D6E-AC93-2BB5353FFE8F}" type="datetimeFigureOut">
              <a:rPr lang="ru-RU" smtClean="0"/>
              <a:pPr/>
              <a:t>16.03.2010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0D4EA-EAD2-45FA-8D0D-C84323764B9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B0D4EA-EAD2-45FA-8D0D-C84323764B92}"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F3CB2DC-C7E3-47F8-B241-DCA49211D332}" type="datetimeFigureOut">
              <a:rPr lang="ru-RU" smtClean="0"/>
              <a:pPr/>
              <a:t>16.03.2010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5FD31C6-3430-40E9-B1BE-E9799F7A499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3CB2DC-C7E3-47F8-B241-DCA49211D332}" type="datetimeFigureOut">
              <a:rPr lang="ru-RU" smtClean="0"/>
              <a:pPr/>
              <a:t>16.03.2010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FD31C6-3430-40E9-B1BE-E9799F7A499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3CB2DC-C7E3-47F8-B241-DCA49211D332}" type="datetimeFigureOut">
              <a:rPr lang="ru-RU" smtClean="0"/>
              <a:pPr/>
              <a:t>16.03.2010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FD31C6-3430-40E9-B1BE-E9799F7A499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3CB2DC-C7E3-47F8-B241-DCA49211D332}" type="datetimeFigureOut">
              <a:rPr lang="ru-RU" smtClean="0"/>
              <a:pPr/>
              <a:t>16.03.2010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FD31C6-3430-40E9-B1BE-E9799F7A499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F3CB2DC-C7E3-47F8-B241-DCA49211D332}" type="datetimeFigureOut">
              <a:rPr lang="ru-RU" smtClean="0"/>
              <a:pPr/>
              <a:t>16.03.2010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FD31C6-3430-40E9-B1BE-E9799F7A499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3CB2DC-C7E3-47F8-B241-DCA49211D332}" type="datetimeFigureOut">
              <a:rPr lang="ru-RU" smtClean="0"/>
              <a:pPr/>
              <a:t>16.03.2010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FD31C6-3430-40E9-B1BE-E9799F7A499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F3CB2DC-C7E3-47F8-B241-DCA49211D332}" type="datetimeFigureOut">
              <a:rPr lang="ru-RU" smtClean="0"/>
              <a:pPr/>
              <a:t>16.03.2010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FD31C6-3430-40E9-B1BE-E9799F7A499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F3CB2DC-C7E3-47F8-B241-DCA49211D332}" type="datetimeFigureOut">
              <a:rPr lang="ru-RU" smtClean="0"/>
              <a:pPr/>
              <a:t>16.03.2010</a:t>
            </a:fld>
            <a:endParaRPr lang="ru-RU"/>
          </a:p>
        </p:txBody>
      </p:sp>
      <p:sp>
        <p:nvSpPr>
          <p:cNvPr id="8" name="Номер слайда 7"/>
          <p:cNvSpPr>
            <a:spLocks noGrp="1"/>
          </p:cNvSpPr>
          <p:nvPr>
            <p:ph type="sldNum" sz="quarter" idx="11"/>
          </p:nvPr>
        </p:nvSpPr>
        <p:spPr/>
        <p:txBody>
          <a:bodyPr/>
          <a:lstStyle/>
          <a:p>
            <a:fld id="{55FD31C6-3430-40E9-B1BE-E9799F7A4995}"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3CB2DC-C7E3-47F8-B241-DCA49211D332}" type="datetimeFigureOut">
              <a:rPr lang="ru-RU" smtClean="0"/>
              <a:pPr/>
              <a:t>16.03.2010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FD31C6-3430-40E9-B1BE-E9799F7A499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3CB2DC-C7E3-47F8-B241-DCA49211D332}" type="datetimeFigureOut">
              <a:rPr lang="ru-RU" smtClean="0"/>
              <a:pPr/>
              <a:t>16.03.2010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55FD31C6-3430-40E9-B1BE-E9799F7A499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0F3CB2DC-C7E3-47F8-B241-DCA49211D332}" type="datetimeFigureOut">
              <a:rPr lang="ru-RU" smtClean="0"/>
              <a:pPr/>
              <a:t>16.03.2010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FD31C6-3430-40E9-B1BE-E9799F7A499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F3CB2DC-C7E3-47F8-B241-DCA49211D332}" type="datetimeFigureOut">
              <a:rPr lang="ru-RU" smtClean="0"/>
              <a:pPr/>
              <a:t>16.03.2010</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5FD31C6-3430-40E9-B1BE-E9799F7A499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olomo.ru/myth/atomic_energy.html" TargetMode="External"/><Relationship Id="rId2" Type="http://schemas.openxmlformats.org/officeDocument/2006/relationships/hyperlink" Target="http://www.www-f.org/read/54" TargetMode="External"/><Relationship Id="rId1" Type="http://schemas.openxmlformats.org/officeDocument/2006/relationships/slideLayout" Target="../slideLayouts/slideLayout2.xml"/><Relationship Id="rId6" Type="http://schemas.openxmlformats.org/officeDocument/2006/relationships/hyperlink" Target="http://www.refu.ru/refs/17/33366/1.html" TargetMode="External"/><Relationship Id="rId5" Type="http://schemas.openxmlformats.org/officeDocument/2006/relationships/hyperlink" Target="http://forstudent.msk.ru/5/30733b.htm" TargetMode="External"/><Relationship Id="rId4" Type="http://schemas.openxmlformats.org/officeDocument/2006/relationships/hyperlink" Target="http://www.o8ode.ru/article/planetwa/rekuche/info/energia_rek.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Глобальные проблемы современности</a:t>
            </a:r>
            <a:endParaRPr lang="ru-RU"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Подзаголовок 2"/>
          <p:cNvSpPr>
            <a:spLocks noGrp="1"/>
          </p:cNvSpPr>
          <p:nvPr>
            <p:ph type="subTitle" idx="1"/>
          </p:nvPr>
        </p:nvSpPr>
        <p:spPr/>
        <p:txBody>
          <a:bodyPr>
            <a:normAutofit/>
          </a:bodyPr>
          <a:lstStyle/>
          <a:p>
            <a:r>
              <a:rPr lang="ru-RU" b="1" dirty="0" smtClean="0"/>
              <a:t>Выполнила:</a:t>
            </a:r>
          </a:p>
          <a:p>
            <a:r>
              <a:rPr lang="ru-RU" b="1" dirty="0" smtClean="0"/>
              <a:t>Ильина Анна 11б</a:t>
            </a:r>
          </a:p>
          <a:p>
            <a:r>
              <a:rPr lang="ru-RU" b="1" dirty="0" smtClean="0"/>
              <a:t>Учитель:</a:t>
            </a:r>
          </a:p>
          <a:p>
            <a:r>
              <a:rPr lang="ru-RU" b="1" dirty="0" smtClean="0"/>
              <a:t>Яковлев Михаил Юрьевич</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660" y="0"/>
            <a:ext cx="10072758" cy="7000900"/>
          </a:xfrm>
        </p:spPr>
        <p:txBody>
          <a:bodyPr>
            <a:normAutofit fontScale="47500" lnSpcReduction="20000"/>
          </a:bodyPr>
          <a:lstStyle/>
          <a:p>
            <a:pPr>
              <a:buNone/>
            </a:pPr>
            <a:r>
              <a:rPr lang="ru-RU" sz="2900" b="1" dirty="0" smtClean="0"/>
              <a:t>      Проблемы роста населения мира </a:t>
            </a:r>
            <a:br>
              <a:rPr lang="ru-RU" sz="2900" b="1" dirty="0" smtClean="0"/>
            </a:br>
            <a:r>
              <a:rPr lang="ru-RU" sz="2900" dirty="0" smtClean="0"/>
              <a:t/>
            </a:r>
            <a:br>
              <a:rPr lang="ru-RU" sz="2900" dirty="0" smtClean="0"/>
            </a:br>
            <a:r>
              <a:rPr lang="ru-RU" sz="2900" dirty="0" smtClean="0"/>
              <a:t>    Споры о росте населения ведутся с древности: еще Платон сказал, что рост населения государства не всегда положителен, так как он заставляет людей мигрировать. Однако никаких особых теорий до Мальтуса и Маркса (капиталистический закон народонаселения) не складывалось. </a:t>
            </a:r>
            <a:br>
              <a:rPr lang="ru-RU" sz="2900" dirty="0" smtClean="0"/>
            </a:br>
            <a:r>
              <a:rPr lang="ru-RU" sz="2900" dirty="0" smtClean="0"/>
              <a:t>    В наше время спор о том, положителен ли рост населения или нет, продолжается. Сейчас школу мальтузианства представляет Пол Эрлих, написавший в 1968 году книгу «Бомба народонаселения». Он утверждал, что рост населения есть самое большое зло, и если эта тенденция не изменится, мировое население взорвёт само себя изнутри. Его оппонентом выступает Дж. </a:t>
            </a:r>
            <a:r>
              <a:rPr lang="ru-RU" sz="2900" dirty="0" err="1" smtClean="0"/>
              <a:t>Саймон</a:t>
            </a:r>
            <a:r>
              <a:rPr lang="ru-RU" sz="2900" dirty="0" smtClean="0"/>
              <a:t>, который полагает, что чем больше людей, тем больше талантливых людей, а чем больше талантливых людей, тем больше шансов решить проблемы человечества. </a:t>
            </a:r>
          </a:p>
          <a:p>
            <a:r>
              <a:rPr lang="ru-RU" sz="2900" b="1" dirty="0" smtClean="0"/>
              <a:t>Роль ООН в решении актуальных демографических проблем современного мира </a:t>
            </a:r>
            <a:br>
              <a:rPr lang="ru-RU" sz="2900" b="1" dirty="0" smtClean="0"/>
            </a:br>
            <a:r>
              <a:rPr lang="ru-RU" sz="2900" dirty="0" smtClean="0"/>
              <a:t/>
            </a:r>
            <a:br>
              <a:rPr lang="ru-RU" sz="2900" dirty="0" smtClean="0"/>
            </a:br>
            <a:r>
              <a:rPr lang="ru-RU" sz="2900" dirty="0" smtClean="0"/>
              <a:t>Основные направления деятельности ООН в области народонаселения: </a:t>
            </a:r>
            <a:br>
              <a:rPr lang="ru-RU" sz="2900" dirty="0" smtClean="0"/>
            </a:br>
            <a:endParaRPr lang="ru-RU" sz="2900" dirty="0" smtClean="0"/>
          </a:p>
          <a:p>
            <a:r>
              <a:rPr lang="ru-RU" sz="2900" dirty="0" smtClean="0"/>
              <a:t>сбор, обработка и распространение демографической информации; </a:t>
            </a:r>
            <a:br>
              <a:rPr lang="ru-RU" sz="2900" dirty="0" smtClean="0"/>
            </a:br>
            <a:r>
              <a:rPr lang="ru-RU" sz="2900" dirty="0" smtClean="0"/>
              <a:t/>
            </a:r>
            <a:br>
              <a:rPr lang="ru-RU" sz="2900" dirty="0" smtClean="0"/>
            </a:br>
            <a:r>
              <a:rPr lang="ru-RU" sz="2900" dirty="0" smtClean="0"/>
              <a:t>разработка рекомендаций для международного сообщества и государств — членов ООН по реализации мер демографической политики; </a:t>
            </a:r>
            <a:br>
              <a:rPr lang="ru-RU" sz="2900" dirty="0" smtClean="0"/>
            </a:br>
            <a:r>
              <a:rPr lang="ru-RU" sz="2900" dirty="0" smtClean="0"/>
              <a:t/>
            </a:r>
            <a:br>
              <a:rPr lang="ru-RU" sz="2900" dirty="0" smtClean="0"/>
            </a:br>
            <a:r>
              <a:rPr lang="ru-RU" sz="2900" dirty="0" smtClean="0"/>
              <a:t>исследование проблем народонаселения, включая анализ взаимодействия демографических, социальных, </a:t>
            </a:r>
            <a:br>
              <a:rPr lang="ru-RU" sz="2900" dirty="0" smtClean="0"/>
            </a:br>
            <a:r>
              <a:rPr lang="ru-RU" sz="2900" dirty="0" smtClean="0"/>
              <a:t>экологических и экономических процессов; </a:t>
            </a:r>
            <a:br>
              <a:rPr lang="ru-RU" sz="2900" dirty="0" smtClean="0"/>
            </a:br>
            <a:r>
              <a:rPr lang="ru-RU" sz="2900" dirty="0" smtClean="0"/>
              <a:t/>
            </a:r>
            <a:br>
              <a:rPr lang="ru-RU" sz="2900" dirty="0" smtClean="0"/>
            </a:br>
            <a:r>
              <a:rPr lang="ru-RU" sz="2900" dirty="0" smtClean="0"/>
              <a:t>организация и проведение под эгидой ООН международных конференций по народонаселению на межправительственном уровне. </a:t>
            </a:r>
            <a:br>
              <a:rPr lang="ru-RU" sz="2900" dirty="0" smtClean="0"/>
            </a:br>
            <a:r>
              <a:rPr lang="ru-RU" sz="2900" dirty="0" smtClean="0"/>
              <a:t/>
            </a:r>
            <a:br>
              <a:rPr lang="ru-RU" sz="2900" dirty="0" smtClean="0"/>
            </a:br>
            <a:r>
              <a:rPr lang="ru-RU" sz="2900" dirty="0" smtClean="0"/>
              <a:t>     С 1946 года до середины 1960-х годов ведущими направлениями деятельности ООН в области народонаселения были проблемы учёта и статистики населения. При техническом содействии ООН в рамках переписей населения они были проведены во многих развивающихся странах, осуществлена унификация программ ряда национальных переписей. </a:t>
            </a:r>
            <a:br>
              <a:rPr lang="ru-RU" sz="2900" dirty="0" smtClean="0"/>
            </a:br>
            <a:r>
              <a:rPr lang="ru-RU" sz="2900" dirty="0" smtClean="0"/>
              <a:t>     После 1970-1980-е вопросы учёта и использования демографических факторов в демографических мероприятиях экономической и социальной политики и международного сотрудничества в сфере экологии. С целью решения демографической проблемы ООН приняла «Всемирный план действия в области НН» (важное место уделялось планированию семьи). </a:t>
            </a:r>
            <a:br>
              <a:rPr lang="ru-RU" sz="2900" dirty="0" smtClean="0"/>
            </a:br>
            <a:r>
              <a:rPr lang="ru-RU" sz="2900" dirty="0" smtClean="0"/>
              <a:t>    В структуру вспомогательных органов Экономического и Социального Совета ООН входит Комиссия по народонаселению и развитию. </a:t>
            </a:r>
            <a:br>
              <a:rPr lang="ru-RU" sz="2900" dirty="0" smtClean="0"/>
            </a:br>
            <a:r>
              <a:rPr lang="ru-RU" sz="2900" dirty="0" smtClean="0"/>
              <a:t>    ООН издаётся много специализированной демографической литературы: демографический ежегодник ООН, «Новости народонаселения» и т. д. </a:t>
            </a:r>
            <a:r>
              <a:rPr lang="ru-RU" sz="1400" dirty="0" smtClean="0"/>
              <a:t/>
            </a:r>
            <a:br>
              <a:rPr lang="ru-RU" sz="1400" dirty="0" smtClean="0"/>
            </a:br>
            <a:endParaRPr lang="ru-RU" sz="1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Продовольственная проблема</a:t>
            </a:r>
            <a:endParaRPr lang="ru-RU" dirty="0"/>
          </a:p>
        </p:txBody>
      </p:sp>
      <p:pic>
        <p:nvPicPr>
          <p:cNvPr id="6146" name="Picture 2" descr="C:\Documents and Settings\Sweet\Рабочий стол\molochnaya_produc.jpg"/>
          <p:cNvPicPr>
            <a:picLocks noGrp="1" noChangeAspect="1" noChangeArrowheads="1"/>
          </p:cNvPicPr>
          <p:nvPr>
            <p:ph idx="1"/>
          </p:nvPr>
        </p:nvPicPr>
        <p:blipFill>
          <a:blip r:embed="rId2" cstate="print"/>
          <a:stretch>
            <a:fillRect/>
          </a:stretch>
        </p:blipFill>
        <p:spPr bwMode="auto">
          <a:xfrm>
            <a:off x="857224" y="1600200"/>
            <a:ext cx="7429551" cy="4900634"/>
          </a:xfrm>
          <a:prstGeom prst="rect">
            <a:avLst/>
          </a:prstGeom>
          <a:noFill/>
        </p:spPr>
      </p:pic>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9144000" cy="1143000"/>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500098" y="428604"/>
            <a:ext cx="9644098" cy="6858000"/>
          </a:xfrm>
        </p:spPr>
        <p:txBody>
          <a:bodyPr>
            <a:normAutofit fontScale="47500" lnSpcReduction="20000"/>
          </a:bodyPr>
          <a:lstStyle/>
          <a:p>
            <a:pPr>
              <a:buNone/>
            </a:pPr>
            <a:r>
              <a:rPr lang="ru-RU" dirty="0" smtClean="0"/>
              <a:t>                 На нынешнем этапе социально-экономического развития мирового сообщества по-прежнему очень важно добиться надежного обеспечения населения земного шара продуктами питания. Продовольствие постоянно выступает необходимой и безальтернативной частью фонда жизненных средств, и нарастание по тем или иным причинам его дефицита справедливо воспринимается как бедствие, требующее быстрых действий. Закономерно, что продовольственная проблема имеет давние исторические корни и при своем обострении неизбежно порождала на всех континентах серьезную угрозу здоровью и самому существованию их жителей, а также нормальному функционированию хозяйственного механизма. Она приобрела ныне глобальную значимость по причинам гуманистического свойства и в силу целостности современного мира, где еще широко сохраняются голод и недоедание, борьба с которыми взаимосвязана со столь же нелегкой и актуальной задачей преодоления экономической отсталости бывших колоний и зависимых территорий.</a:t>
            </a:r>
          </a:p>
          <a:p>
            <a:pPr>
              <a:buNone/>
            </a:pPr>
            <a:r>
              <a:rPr lang="ru-RU" dirty="0" smtClean="0"/>
              <a:t>               Основополагающей причиной масштабных продовольственных трудностей, наблюдаемых на протяжении последних десятилетий, стали именно структурные внутренние диспропорции в национальных системах продовольственного обеспечения в развивающихся странах. Отсюда в итоге наличие «ножниц» между рыночным спросом и предложением на главные продукты питания. Весомая роль в данном процессе принадлежит урбанизации. Именно она в первую очередь определяет формирование новых стандартов продовольственного потребления и вызывает сдвиги в структуре питания в пользу «интернациональных» продуктов. Международное звучание продовольственной проблеме придает и то обстоятельство, что ее прочного решения невозможно достичь изолированными усилиями отдельных стран, от которых требуется хорошо налаженное сотрудничество вне зависимости от господствующих в них общественных и политических систем. К ней нельзя подходить также в отрыве от других сложных ситуаций глобального размаха, с которыми вынуждено сталкиваться человечество. В настоящее время в мире, видимо, нет государства, в котором производство, распределение и внешняя торговля продовольствием не были бы серьезной заботой центральных властей. И в этом отношении рассматриваемая проблема тоже выступает поистине планетарной, несмотря на то, что одни страны сталкиваются с хроническим недостатком продуктов питания, в других текущей целью стало качественное улучшение пищевого рациона с тем, чтобы приблизить его к научно обоснованным нормам, а некоторые вынуждены даже «бороться» с излишками производимых продуктов и вызываемыми их избыточным потреблением болезнями населения.</a:t>
            </a:r>
            <a:endParaRPr lang="ru-RU"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Сырьевая и энергетическая проблема мира</a:t>
            </a:r>
            <a:endParaRPr lang="ru-RU" dirty="0"/>
          </a:p>
        </p:txBody>
      </p:sp>
      <p:pic>
        <p:nvPicPr>
          <p:cNvPr id="7170" name="Picture 2" descr="C:\Documents and Settings\Sweet\Рабочий стол\biotoplivo.jpg"/>
          <p:cNvPicPr>
            <a:picLocks noGrp="1" noChangeAspect="1" noChangeArrowheads="1"/>
          </p:cNvPicPr>
          <p:nvPr>
            <p:ph idx="1"/>
          </p:nvPr>
        </p:nvPicPr>
        <p:blipFill>
          <a:blip r:embed="rId2" cstate="print"/>
          <a:srcRect/>
          <a:stretch>
            <a:fillRect/>
          </a:stretch>
        </p:blipFill>
        <p:spPr bwMode="auto">
          <a:xfrm>
            <a:off x="785786" y="1640680"/>
            <a:ext cx="6643734" cy="4860154"/>
          </a:xfrm>
          <a:prstGeom prst="rect">
            <a:avLst/>
          </a:prstGeom>
          <a:noFill/>
        </p:spPr>
      </p:pic>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786842" cy="1143000"/>
          </a:xfrm>
        </p:spPr>
        <p:txBody>
          <a:bodyPr>
            <a:normAutofit fontScale="90000"/>
          </a:bodyPr>
          <a:lstStyle/>
          <a:p>
            <a:r>
              <a:rPr lang="ru-RU" b="1" dirty="0" smtClean="0"/>
              <a:t/>
            </a:r>
            <a:br>
              <a:rPr lang="ru-RU" b="1" dirty="0" smtClean="0"/>
            </a:br>
            <a:endParaRPr lang="ru-RU" dirty="0"/>
          </a:p>
        </p:txBody>
      </p:sp>
      <p:sp>
        <p:nvSpPr>
          <p:cNvPr id="3" name="Содержимое 2"/>
          <p:cNvSpPr>
            <a:spLocks noGrp="1"/>
          </p:cNvSpPr>
          <p:nvPr>
            <p:ph idx="1"/>
          </p:nvPr>
        </p:nvSpPr>
        <p:spPr>
          <a:xfrm>
            <a:off x="-428660" y="357166"/>
            <a:ext cx="9572660" cy="6000768"/>
          </a:xfrm>
        </p:spPr>
        <p:txBody>
          <a:bodyPr>
            <a:normAutofit fontScale="47500" lnSpcReduction="20000"/>
          </a:bodyPr>
          <a:lstStyle/>
          <a:p>
            <a:pPr>
              <a:buNone/>
            </a:pPr>
            <a:r>
              <a:rPr lang="ru-RU" dirty="0" smtClean="0"/>
              <a:t>                Эта глобальная проблема связана прежде всего с ограниченностью важнейших органических и минерально-сырьевых ресурсов планеты. Учёные предупреждают о возможном исчерпании известных и доступных для использования запасов нефти и газа, а так же об истощении других важнейших ресурсов: железной и медной руды, никеля, марганца, алюминия, хрома и т.д.</a:t>
            </a:r>
            <a:br>
              <a:rPr lang="ru-RU" dirty="0" smtClean="0"/>
            </a:br>
            <a:r>
              <a:rPr lang="ru-RU" dirty="0" smtClean="0"/>
              <a:t>В сегодняшнем мире неуклонно расширяется потребление природных ресурсов :</a:t>
            </a:r>
            <a:br>
              <a:rPr lang="ru-RU" dirty="0" smtClean="0"/>
            </a:br>
            <a:r>
              <a:rPr lang="ru-RU" dirty="0" smtClean="0"/>
              <a:t/>
            </a:r>
            <a:br>
              <a:rPr lang="ru-RU" dirty="0" smtClean="0"/>
            </a:br>
            <a:r>
              <a:rPr lang="ru-RU" dirty="0" smtClean="0"/>
              <a:t>Нефть, </a:t>
            </a:r>
            <a:r>
              <a:rPr lang="ru-RU" dirty="0" err="1" smtClean="0"/>
              <a:t>млн</a:t>
            </a:r>
            <a:r>
              <a:rPr lang="ru-RU" dirty="0" smtClean="0"/>
              <a:t> т. 3450</a:t>
            </a:r>
            <a:br>
              <a:rPr lang="ru-RU" dirty="0" smtClean="0"/>
            </a:br>
            <a:r>
              <a:rPr lang="ru-RU" dirty="0" smtClean="0"/>
              <a:t>Природный газ </a:t>
            </a:r>
            <a:r>
              <a:rPr lang="ru-RU" dirty="0" err="1" smtClean="0"/>
              <a:t>млрд</a:t>
            </a:r>
            <a:r>
              <a:rPr lang="ru-RU" dirty="0" smtClean="0"/>
              <a:t> м3 2220</a:t>
            </a:r>
            <a:br>
              <a:rPr lang="ru-RU" dirty="0" smtClean="0"/>
            </a:br>
            <a:r>
              <a:rPr lang="ru-RU" dirty="0" err="1" smtClean="0"/>
              <a:t>Уголь,млн</a:t>
            </a:r>
            <a:r>
              <a:rPr lang="ru-RU" dirty="0" smtClean="0"/>
              <a:t> т. 4625 </a:t>
            </a:r>
            <a:br>
              <a:rPr lang="ru-RU" dirty="0" smtClean="0"/>
            </a:br>
            <a:r>
              <a:rPr lang="ru-RU" dirty="0" smtClean="0"/>
              <a:t/>
            </a:r>
            <a:br>
              <a:rPr lang="ru-RU" dirty="0" smtClean="0"/>
            </a:br>
            <a:r>
              <a:rPr lang="ru-RU" dirty="0" smtClean="0"/>
              <a:t>В мире действительно существует ряд природных ограничений. Так, если брать оценку количества топлива по трем категориям: разведанные, возможные, вероятные, то угля хватит на 600 лет, нефти - на 90, природного газа - на 50 урана - на 27 лет. Иными словами, все виды топлива по всем категориям будут сожжены за 800 лет. Предполагается, что к 2010 г. спрос на минеральное сырье в мире увеличится в 3 раза по сравнению с сегодняшним уровнем. Уже сейчас в ряде стран богатые месторождения выработаны до конца или близки к истощению. Аналогичное положение наблюдается и по другим полезным ископаемым. Если </a:t>
            </a:r>
            <a:r>
              <a:rPr lang="ru-RU" dirty="0" err="1" smtClean="0"/>
              <a:t>энергопроизводство</a:t>
            </a:r>
            <a:r>
              <a:rPr lang="ru-RU" dirty="0" smtClean="0"/>
              <a:t> будет расти сегодняшними темпами, то все виды используемого сейчас топлива будут истрачены через 130 лет, то есть в начале ХХII в.</a:t>
            </a:r>
            <a:br>
              <a:rPr lang="ru-RU" dirty="0" smtClean="0"/>
            </a:br>
            <a:r>
              <a:rPr lang="ru-RU" dirty="0" smtClean="0"/>
              <a:t>И все же вряд ли правомерно говорить о дефиците природных ресурсов на нашей планете. Человечество вовлекло в хозяйственный оборот меньшую часть ресурсов Земли: глубина разрезов не превышает 700 м, шахт - 2,5 км, скважин - 10 тыс. м. Наконец, основные резервы сбережения ресурсов содержатся в отсталой технологии, из-за которой не используется значительная часть природных ресурсов. Так, используемая ныне технология извлекает не более 30 - 40% потенциальных запасов нефти, а коэффициент полезного использования добытых энергетических ресурсов ограничен 30 - 35%.</a:t>
            </a:r>
            <a:endParaRPr lang="ru-RU"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467600" cy="1143000"/>
          </a:xfrm>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Нефтяная промышленность</a:t>
            </a:r>
            <a:endParaRPr lang="ru-RU" dirty="0"/>
          </a:p>
        </p:txBody>
      </p:sp>
      <p:pic>
        <p:nvPicPr>
          <p:cNvPr id="8194" name="Picture 2" descr="C:\Documents and Settings\Sweet\Рабочий стол\neft.jpg"/>
          <p:cNvPicPr>
            <a:picLocks noGrp="1" noChangeAspect="1" noChangeArrowheads="1"/>
          </p:cNvPicPr>
          <p:nvPr>
            <p:ph idx="1"/>
          </p:nvPr>
        </p:nvPicPr>
        <p:blipFill>
          <a:blip r:embed="rId2" cstate="print"/>
          <a:srcRect/>
          <a:stretch>
            <a:fillRect/>
          </a:stretch>
        </p:blipFill>
        <p:spPr bwMode="auto">
          <a:xfrm>
            <a:off x="500034" y="1071546"/>
            <a:ext cx="8215370" cy="5500726"/>
          </a:xfrm>
          <a:prstGeom prst="rect">
            <a:avLst/>
          </a:prstGeom>
          <a:noFill/>
        </p:spPr>
      </p:pic>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900"/>
            <a:ext cx="8643966" cy="1143000"/>
          </a:xfrm>
        </p:spPr>
        <p:txBody>
          <a:bodyPr>
            <a:normAutofit/>
          </a:bodyPr>
          <a:lstStyle/>
          <a:p>
            <a:endParaRPr lang="ru-RU" dirty="0"/>
          </a:p>
        </p:txBody>
      </p:sp>
      <p:sp>
        <p:nvSpPr>
          <p:cNvPr id="3" name="Содержимое 2"/>
          <p:cNvSpPr>
            <a:spLocks noGrp="1"/>
          </p:cNvSpPr>
          <p:nvPr>
            <p:ph idx="1"/>
          </p:nvPr>
        </p:nvSpPr>
        <p:spPr>
          <a:xfrm>
            <a:off x="-357222" y="214290"/>
            <a:ext cx="9144000" cy="6357982"/>
          </a:xfrm>
        </p:spPr>
        <p:txBody>
          <a:bodyPr>
            <a:normAutofit fontScale="47500" lnSpcReduction="20000"/>
          </a:bodyPr>
          <a:lstStyle/>
          <a:p>
            <a:pPr>
              <a:buNone/>
            </a:pPr>
            <a:r>
              <a:rPr lang="ru-RU" dirty="0" smtClean="0"/>
              <a:t/>
            </a:r>
            <a:br>
              <a:rPr lang="ru-RU" dirty="0" smtClean="0"/>
            </a:br>
            <a:r>
              <a:rPr lang="ru-RU" dirty="0" smtClean="0"/>
              <a:t/>
            </a:r>
            <a:br>
              <a:rPr lang="ru-RU" dirty="0" smtClean="0"/>
            </a:br>
            <a:r>
              <a:rPr lang="ru-RU" dirty="0" smtClean="0"/>
              <a:t>       Нефтяная промышленность сегодня - это крупный хозяйственный комплекс, который живет и развивается по своим закономерностям.</a:t>
            </a:r>
            <a:br>
              <a:rPr lang="ru-RU" dirty="0" smtClean="0"/>
            </a:br>
            <a:r>
              <a:rPr lang="ru-RU" dirty="0" smtClean="0"/>
              <a:t>Что значит нефть сегодня для хозяйства любой страны? </a:t>
            </a:r>
            <a:br>
              <a:rPr lang="ru-RU" dirty="0" smtClean="0"/>
            </a:br>
            <a:r>
              <a:rPr lang="ru-RU" dirty="0" smtClean="0"/>
              <a:t>Это: сырье для нефтехимии в производстве синтетического каучука, спиртов, полиэтилена, полипропилена, широкой гаммы различных пластмасс и готовых изделий из них, искусственных тканей; источник для выработки моторных топлив (бензина, керосина, дизельного и реактивных топлив), масел и смазок, а также котельно-печного топлива (мазут), строительных материалов (битумы, гудрон, асфальт); сырье для получения ряда белковых препаратов, используемых в качестве добавок в корм скоту для стимуляции его роста. Нефть - национальное богатство, источник могущества страны, фундамент ее экономики.</a:t>
            </a:r>
            <a:br>
              <a:rPr lang="ru-RU" dirty="0" smtClean="0"/>
            </a:br>
            <a:r>
              <a:rPr lang="ru-RU" dirty="0" smtClean="0"/>
              <a:t>     Доказанные запасы нефти в мире оцениваются в 140 млрд. т, а ежегодная добыча составляет около 3.5 млрд. т. Однако вряд ли стоит предрекать наступление через 40 лет глобального кризиса в связи с исчерпанием нефти в недрах земли, ведь экономическая статистика оперирует цифрами доказанных запасов то есть запасов, которые полностью разведаны, описаны и исчислены. А это далеко не все запасы планеты. Даже в пределах многих разведанных месторождений сохраняются неучтённые или не вполне учтенные нефтеносные секторы, а сколько месторождений еще ждет своих открывателей</a:t>
            </a:r>
            <a:br>
              <a:rPr lang="ru-RU" dirty="0" smtClean="0"/>
            </a:br>
            <a:r>
              <a:rPr lang="ru-RU" dirty="0" smtClean="0"/>
              <a:t>    За последние два десятилетия человечество вычерпало из недр более 60 млрд. т нефти. Казалось бы, доказанные запасы при этом сократились на такую же величину? Ничуть не бывало. Если в 1977 году запасы оценивались в 90 млрд. т, то в 1987 г. уже в 120 млрд., а к 1997 году увеличились еще на два десятка миллиардов. Ситуация парадоксальна: чем больше добываешь, тем больше остается. Между тем этот геологический парадокс вовсе не кажется парадоксом экономическим. Ведь чем выше спрос на нефть, чем больше ее добывают, тем большие капиталы вливаются в отрасль, тем активнее идет разведка на нефть, тем больше людей, техники, мозгов вовлекается в разведку и тем быстрее открываются и описываются новые месторождения. Кроме того, совершенствование техники добычи нефти позволяет включать в состав запасов ту нефть, наличие ( и количество ) которой было ранее известно, но достать которую было нельзя при техническом уровне прошлых лет. Конечно, это не означает, что запасы нефти безграничны, но очевидно, что у человечества есть еще не одно десятилетие, чтобы совершенствовать энергосберегающие технологии и вводить в оборот альтернативные источники энергии.</a:t>
            </a:r>
            <a:br>
              <a:rPr lang="ru-RU" dirty="0" smtClean="0"/>
            </a:br>
            <a:r>
              <a:rPr lang="ru-RU" dirty="0" smtClean="0"/>
              <a:t>    При существующих способах добычи нефти коэффициент её извлечения колеблется в пределах 0.25 - 0.45, что явно недостаточно и означает, что большая часть её геологических запасов остаётся в земных недрах.</a:t>
            </a:r>
            <a:endParaRPr lang="ru-RU"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7467600" cy="1143000"/>
          </a:xfrm>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Электроэнергетика</a:t>
            </a:r>
            <a:endParaRPr lang="ru-RU" dirty="0"/>
          </a:p>
        </p:txBody>
      </p:sp>
      <p:pic>
        <p:nvPicPr>
          <p:cNvPr id="3074" name="Picture 2" descr="C:\Documents and Settings\Sweet\Рабочий стол\89d11bbc575c.jpg"/>
          <p:cNvPicPr>
            <a:picLocks noGrp="1" noChangeAspect="1" noChangeArrowheads="1"/>
          </p:cNvPicPr>
          <p:nvPr>
            <p:ph idx="1"/>
          </p:nvPr>
        </p:nvPicPr>
        <p:blipFill>
          <a:blip r:embed="rId2" cstate="print"/>
          <a:srcRect/>
          <a:stretch>
            <a:fillRect/>
          </a:stretch>
        </p:blipFill>
        <p:spPr bwMode="auto">
          <a:xfrm>
            <a:off x="428596" y="928670"/>
            <a:ext cx="8215370" cy="5643602"/>
          </a:xfrm>
          <a:prstGeom prst="rect">
            <a:avLst/>
          </a:prstGeom>
          <a:noFill/>
        </p:spPr>
      </p:pic>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467600" cy="1143000"/>
          </a:xfrm>
        </p:spPr>
        <p:txBody>
          <a:bodyPr/>
          <a:lstStyle/>
          <a:p>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428660" y="-214338"/>
            <a:ext cx="9572660" cy="5715040"/>
          </a:xfrm>
        </p:spPr>
        <p:txBody>
          <a:bodyPr>
            <a:normAutofit/>
          </a:bodyPr>
          <a:lstStyle/>
          <a:p>
            <a:pPr>
              <a:buNone/>
            </a:pPr>
            <a:r>
              <a:rPr lang="ru-RU" dirty="0" smtClean="0"/>
              <a:t/>
            </a:r>
            <a:br>
              <a:rPr lang="ru-RU" dirty="0" smtClean="0"/>
            </a:br>
            <a:r>
              <a:rPr lang="ru-RU" sz="1600" dirty="0" smtClean="0"/>
              <a:t/>
            </a:r>
            <a:br>
              <a:rPr lang="ru-RU" sz="1600" dirty="0" smtClean="0"/>
            </a:br>
            <a:r>
              <a:rPr lang="ru-RU" sz="1400" dirty="0" smtClean="0"/>
              <a:t/>
            </a:r>
            <a:br>
              <a:rPr lang="ru-RU" sz="1400" dirty="0" smtClean="0"/>
            </a:br>
            <a:r>
              <a:rPr lang="ru-RU" sz="1400" dirty="0" smtClean="0"/>
              <a:t>     Энергетика - это основа промышленности всего мирового хозяйства. Приблизительно 1/4 всех потребляемых энергоресурсов приходится на долю электроэнергетики. Остальные 3/4 приходятся на промышленное и бытовое тепло, на транспорт, металлургические и химические процессы. Ежегодное потребление энергии в мире приближается к 10 млрд. т условного топлива, а к 2009 году оно достигнет, по прогнозам экспертов 20-27 млрд. т.</a:t>
            </a:r>
            <a:br>
              <a:rPr lang="ru-RU" sz="1400" dirty="0" smtClean="0"/>
            </a:br>
            <a:r>
              <a:rPr lang="ru-RU" sz="1400" dirty="0" smtClean="0"/>
              <a:t>    Теплоэнергетика в основном твердое топливо. Самое распространенное твердое топливо нашей планеты - уголь. И с экологической и с экономической точки зрения метод прямого сжигания угля для получения электроэнергии не лучший способ использования твердого топлива.</a:t>
            </a:r>
            <a:br>
              <a:rPr lang="ru-RU" sz="1400" dirty="0" smtClean="0"/>
            </a:br>
            <a:r>
              <a:rPr lang="ru-RU" sz="1400" dirty="0" smtClean="0"/>
              <a:t>    Энергетика является основой развития производственных сил в любом государстве. Энергетика обеспечивает бесперебойную работу промышленности, сельского хозяйства, транспорта, коммунальных хозяйств. Стабильное развитие экономики невозможно без постоянно развивающейся энергетики.</a:t>
            </a:r>
            <a:br>
              <a:rPr lang="ru-RU" sz="1400" dirty="0" smtClean="0"/>
            </a:br>
            <a:r>
              <a:rPr lang="ru-RU" sz="1400" dirty="0" smtClean="0"/>
              <a:t>    Энергетическая промышленность является частью топливно-энергетической промышленности и неразрывно связана с другой составляющей этого гигантского хозяйственного комплекса - топливной промышленностью</a:t>
            </a:r>
            <a:br>
              <a:rPr lang="ru-RU" sz="1400" dirty="0" smtClean="0"/>
            </a:br>
            <a:r>
              <a:rPr lang="ru-RU" sz="1400" dirty="0" smtClean="0"/>
              <a:t>     Из написанного ясно, что существуют разные факторы, ограничивающие мощность солнечной энергетики.</a:t>
            </a:r>
            <a:br>
              <a:rPr lang="ru-RU" sz="1400" dirty="0" smtClean="0"/>
            </a:br>
            <a:r>
              <a:rPr lang="ru-RU" sz="1400" dirty="0" smtClean="0"/>
              <a:t>      Одним из самых перспективных, на данный момент, методов решения энергетической проблемы- это использование альтернативных видов электроэнергии.</a:t>
            </a:r>
            <a:endParaRPr lang="ru-RU" sz="14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467600" cy="1143000"/>
          </a:xfrm>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Энергия</a:t>
            </a:r>
            <a:r>
              <a:rPr lang="ru-RU" dirty="0" smtClean="0"/>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рек</a:t>
            </a:r>
            <a:endParaRPr lang="ru-RU" dirty="0"/>
          </a:p>
        </p:txBody>
      </p:sp>
      <p:pic>
        <p:nvPicPr>
          <p:cNvPr id="4098" name="Picture 2" descr="C:\Documents and Settings\Sweet\Рабочий стол\post-59595-1260988276.jpg"/>
          <p:cNvPicPr>
            <a:picLocks noGrp="1" noChangeAspect="1" noChangeArrowheads="1"/>
          </p:cNvPicPr>
          <p:nvPr>
            <p:ph idx="1"/>
          </p:nvPr>
        </p:nvPicPr>
        <p:blipFill>
          <a:blip r:embed="rId2" cstate="print"/>
          <a:stretch>
            <a:fillRect/>
          </a:stretch>
        </p:blipFill>
        <p:spPr bwMode="auto">
          <a:xfrm>
            <a:off x="357158" y="1142984"/>
            <a:ext cx="8286808" cy="5500368"/>
          </a:xfrm>
          <a:prstGeom prst="rect">
            <a:avLst/>
          </a:prstGeom>
          <a:noFill/>
        </p:spPr>
      </p:pic>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7467600" cy="1143000"/>
          </a:xfrm>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Содержание</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500034" y="1285860"/>
            <a:ext cx="7467600" cy="4840303"/>
          </a:xfrm>
        </p:spPr>
        <p:txBody>
          <a:bodyPr>
            <a:normAutofit/>
          </a:bodyPr>
          <a:lstStyle/>
          <a:p>
            <a:r>
              <a:rPr lang="ru-RU" sz="1600" dirty="0" smtClean="0"/>
              <a:t>Самые глобальные мировые проблемы</a:t>
            </a:r>
          </a:p>
          <a:p>
            <a:r>
              <a:rPr lang="ru-RU" sz="1600" dirty="0" smtClean="0"/>
              <a:t>Причины возникновения глобальных проблем</a:t>
            </a:r>
            <a:endParaRPr lang="ru-RU" sz="1500" dirty="0" smtClean="0"/>
          </a:p>
          <a:p>
            <a:r>
              <a:rPr lang="ru-RU" sz="1500" dirty="0" smtClean="0"/>
              <a:t>Экологическая проблема</a:t>
            </a:r>
          </a:p>
          <a:p>
            <a:r>
              <a:rPr lang="ru-RU" sz="1500" dirty="0" smtClean="0"/>
              <a:t>Демографическая проблема</a:t>
            </a:r>
          </a:p>
          <a:p>
            <a:r>
              <a:rPr lang="ru-RU" sz="1500" dirty="0" smtClean="0"/>
              <a:t>Продовольственная проблема</a:t>
            </a:r>
          </a:p>
          <a:p>
            <a:r>
              <a:rPr lang="ru-RU" sz="1500" dirty="0" smtClean="0"/>
              <a:t>Энергетическая и сырьевая проблема</a:t>
            </a:r>
          </a:p>
          <a:p>
            <a:pPr>
              <a:buFont typeface="Wingdings" pitchFamily="2" charset="2"/>
              <a:buChar char="ü"/>
            </a:pPr>
            <a:r>
              <a:rPr lang="ru-RU" sz="1500" dirty="0" smtClean="0"/>
              <a:t>     Нефтяная промышленность</a:t>
            </a:r>
          </a:p>
          <a:p>
            <a:pPr>
              <a:buFont typeface="Wingdings" pitchFamily="2" charset="2"/>
              <a:buChar char="ü"/>
            </a:pPr>
            <a:r>
              <a:rPr lang="ru-RU" sz="1500" dirty="0" smtClean="0"/>
              <a:t>     Электроэнергетика</a:t>
            </a:r>
          </a:p>
          <a:p>
            <a:pPr>
              <a:buFont typeface="Wingdings" pitchFamily="2" charset="2"/>
              <a:buChar char="ü"/>
            </a:pPr>
            <a:r>
              <a:rPr lang="ru-RU" sz="1500" dirty="0" smtClean="0"/>
              <a:t>     Энергия рек  </a:t>
            </a:r>
          </a:p>
          <a:p>
            <a:pPr>
              <a:buFont typeface="Wingdings" pitchFamily="2" charset="2"/>
              <a:buChar char="ü"/>
            </a:pPr>
            <a:r>
              <a:rPr lang="ru-RU" sz="1500" dirty="0" smtClean="0"/>
              <a:t>     Атомная энергия   </a:t>
            </a:r>
          </a:p>
          <a:p>
            <a:r>
              <a:rPr lang="ru-RU" sz="1500" dirty="0" smtClean="0"/>
              <a:t>Преодоление отсталости бывших колоний</a:t>
            </a:r>
          </a:p>
          <a:p>
            <a:r>
              <a:rPr lang="ru-RU" sz="1500" dirty="0" smtClean="0"/>
              <a:t>Используемые материалы</a:t>
            </a:r>
          </a:p>
          <a:p>
            <a:endParaRPr lang="ru-RU" b="1" dirty="0" smtClean="0">
              <a:ln w="10541" cmpd="sng">
                <a:solidFill>
                  <a:schemeClr val="accent1">
                    <a:shade val="88000"/>
                    <a:satMod val="110000"/>
                  </a:schemeClr>
                </a:solidFill>
                <a:prstDash val="solid"/>
              </a:ln>
            </a:endParaRPr>
          </a:p>
          <a:p>
            <a:endParaRPr lang="ru-RU" b="1" dirty="0" smtClean="0">
              <a:ln w="10541" cmpd="sng">
                <a:solidFill>
                  <a:schemeClr val="accent1">
                    <a:shade val="88000"/>
                    <a:satMod val="110000"/>
                  </a:schemeClr>
                </a:solidFill>
                <a:prstDash val="solid"/>
              </a:ln>
            </a:endParaRPr>
          </a:p>
          <a:p>
            <a:pPr>
              <a:buNone/>
            </a:pPr>
            <a:endPar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467600" cy="1143000"/>
          </a:xfrm>
        </p:spPr>
        <p:txBody>
          <a:bodyPr/>
          <a:lstStyle/>
          <a:p>
            <a:endParaRPr lang="ru-RU" dirty="0"/>
          </a:p>
        </p:txBody>
      </p:sp>
      <p:sp>
        <p:nvSpPr>
          <p:cNvPr id="3" name="Содержимое 2"/>
          <p:cNvSpPr>
            <a:spLocks noGrp="1"/>
          </p:cNvSpPr>
          <p:nvPr>
            <p:ph idx="1"/>
          </p:nvPr>
        </p:nvSpPr>
        <p:spPr>
          <a:xfrm>
            <a:off x="-214346" y="500042"/>
            <a:ext cx="9358346" cy="4572032"/>
          </a:xfrm>
        </p:spPr>
        <p:txBody>
          <a:bodyPr>
            <a:noAutofit/>
          </a:bodyPr>
          <a:lstStyle/>
          <a:p>
            <a:pPr>
              <a:buNone/>
            </a:pPr>
            <a:r>
              <a:rPr lang="ru-RU" sz="1400" dirty="0" smtClean="0"/>
              <a:t/>
            </a:r>
            <a:br>
              <a:rPr lang="ru-RU" sz="1400" dirty="0" smtClean="0"/>
            </a:br>
            <a:r>
              <a:rPr lang="ru-RU" sz="1400" dirty="0" smtClean="0"/>
              <a:t> Многие тысячелетия верно служит человеку энергия, заключенная в текущей воде. Запасы ее на Земле колоссальны. Недаром некоторые ученые считают, что нашу планету правильнее было бы называть не Земля, а Вода, так как около 3/4 поверхности планеты покрыты водой. Огромным аккумулятором энергии служит Мировой океан, поглощающий большую ее часть, поступающую от Солнца. Здесь плещут волны, происходят приливы и отливы, возникают могучие океанские течения. Рождаются могучие реки, несущие огромные массы воды в моря и океаны. Понятно, что человечество в поисках энергии не могло пройти мимо столь гигантских ее запасов. Раньше всего люди научились использовать энергию рек. </a:t>
            </a:r>
            <a:br>
              <a:rPr lang="ru-RU" sz="1400" dirty="0" smtClean="0"/>
            </a:br>
            <a:r>
              <a:rPr lang="ru-RU" sz="1400" dirty="0" smtClean="0"/>
              <a:t>     Но когда наступил золотой век электричества, произошло возрождение водяного колеса, правда, уже в другом обличье (в виде водяной турбины). Электрические генераторы, производящие энергию, необходимо было вращать, а это вполне успешно могла делать вода, тем более что многовековой опыт у нее уже имелся. Можно считать, что современная гидроэнергетика родилась в 1891 году. </a:t>
            </a:r>
            <a:br>
              <a:rPr lang="ru-RU" sz="1400" dirty="0" smtClean="0"/>
            </a:br>
            <a:r>
              <a:rPr lang="ru-RU" sz="1400" dirty="0" smtClean="0"/>
              <a:t>    Преимущества гидроэлектростанций очевидны: постоянно возобновляемый самой природой запас энергии, простота эксплуатации, отсутствие загрязнения окружающей среды. Да и опыт постройки и эксплуатации водяных колес мог бы оказать немалую помощь гидроэнергетикам. Однако постройка плотины крупной гидроэлектростанции оказалась задачей куда более сложной, чем постройка небольшой запруды для вращения мельничного колеса. Чтобы привести во вращение мощные гидротурбины, нужно накопить за плотиной огромный запас воды. Для постройки плотины требуется уложить такое количество материалов, что объем гигантских египетских пирамид, по сравнению с ним, покажется ничтожным. Поэтому в начале XX века было построено всего несколько гидроэлектростанций. Вблизи Пятигорска, на Северном Кавказе на горной реке </a:t>
            </a:r>
            <a:r>
              <a:rPr lang="ru-RU" sz="1400" dirty="0" err="1" smtClean="0"/>
              <a:t>Подкумок</a:t>
            </a:r>
            <a:r>
              <a:rPr lang="ru-RU" sz="1400" dirty="0" smtClean="0"/>
              <a:t> успешно действовала довольно крупная электростанция с многозначительным названием «Белый уголь». Это было лишь началом. </a:t>
            </a:r>
          </a:p>
          <a:p>
            <a:pPr>
              <a:buNone/>
            </a:pPr>
            <a:r>
              <a:rPr lang="ru-RU" sz="1400" dirty="0" smtClean="0"/>
              <a:t/>
            </a:r>
            <a:br>
              <a:rPr lang="ru-RU" sz="1400" dirty="0" smtClean="0"/>
            </a:br>
            <a:endParaRPr lang="ru-RU" sz="14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692" y="0"/>
            <a:ext cx="9572692" cy="5500678"/>
          </a:xfrm>
        </p:spPr>
        <p:txBody>
          <a:bodyPr>
            <a:normAutofit/>
          </a:bodyPr>
          <a:lstStyle/>
          <a:p>
            <a:pPr>
              <a:buNone/>
            </a:pPr>
            <a:r>
              <a:rPr lang="ru-RU" sz="1400" dirty="0" smtClean="0"/>
              <a:t>           </a:t>
            </a:r>
          </a:p>
          <a:p>
            <a:pPr>
              <a:buNone/>
            </a:pPr>
            <a:endParaRPr lang="ru-RU" sz="1400" dirty="0"/>
          </a:p>
        </p:txBody>
      </p:sp>
      <p:sp>
        <p:nvSpPr>
          <p:cNvPr id="5" name="Прямоугольник 4"/>
          <p:cNvSpPr/>
          <p:nvPr/>
        </p:nvSpPr>
        <p:spPr>
          <a:xfrm>
            <a:off x="0" y="428604"/>
            <a:ext cx="9144000" cy="2462213"/>
          </a:xfrm>
          <a:prstGeom prst="rect">
            <a:avLst/>
          </a:prstGeom>
        </p:spPr>
        <p:txBody>
          <a:bodyPr wrap="square">
            <a:spAutoFit/>
          </a:bodyPr>
          <a:lstStyle/>
          <a:p>
            <a:r>
              <a:rPr lang="ru-RU" sz="1400" dirty="0" smtClean="0"/>
              <a:t> Уже в историческом плане ГОЭЛРО предусматривалось строительство крупных гидроэлектростанций. В 1926 году в строй вошла </a:t>
            </a:r>
            <a:r>
              <a:rPr lang="ru-RU" sz="1400" dirty="0" err="1" smtClean="0"/>
              <a:t>Волховская</a:t>
            </a:r>
            <a:r>
              <a:rPr lang="ru-RU" sz="1400" dirty="0" smtClean="0"/>
              <a:t> ГЭС, в следующем - началось строительство знаменитой Днепровской. Дальновидная энергетическая политика, проводящаяся в нашей стране, привела к тому, что у нас, как ни в одной стране мира, развита система мощных гидроэлектрических станций. Ни одно государство не может похвастаться такими энергетическими гигантами, как Волжская, Красноярская и Братская, Саяно-Шушенская ГЭС. Эти станции, дающие буквально океаны энергии, стали центрами, вокруг которых развились мощные промышленные комплексы. </a:t>
            </a:r>
            <a:br>
              <a:rPr lang="ru-RU" sz="1400" dirty="0" smtClean="0"/>
            </a:br>
            <a:r>
              <a:rPr lang="ru-RU" sz="1400" dirty="0" smtClean="0"/>
              <a:t>     Но пока людям служит лишь небольшая часть гидроэнергетического потенциала земли. Ежегодно огромные потоки воды, образовавшиеся от дождей и таяния снегов, стекают в моря неиспользованными. Если бы удалось задержать их с помощью плотин, человечество получило бы дополнительно колоссальное количество энергии.</a:t>
            </a:r>
            <a:endParaRPr lang="ru-RU" sz="1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Атомная энергия</a:t>
            </a:r>
            <a:endParaRPr lang="ru-RU" dirty="0"/>
          </a:p>
        </p:txBody>
      </p:sp>
      <p:pic>
        <p:nvPicPr>
          <p:cNvPr id="5122" name="Picture 2" descr="C:\Documents and Settings\Sweet\Рабочий стол\aes_insp_pnl_gov.jpg"/>
          <p:cNvPicPr>
            <a:picLocks noGrp="1" noChangeAspect="1" noChangeArrowheads="1"/>
          </p:cNvPicPr>
          <p:nvPr>
            <p:ph idx="1"/>
          </p:nvPr>
        </p:nvPicPr>
        <p:blipFill>
          <a:blip r:embed="rId2" cstate="print"/>
          <a:stretch>
            <a:fillRect/>
          </a:stretch>
        </p:blipFill>
        <p:spPr bwMode="auto">
          <a:xfrm>
            <a:off x="428596" y="1285860"/>
            <a:ext cx="8358246" cy="5286412"/>
          </a:xfrm>
          <a:prstGeom prst="rect">
            <a:avLst/>
          </a:prstGeom>
          <a:noFill/>
        </p:spPr>
      </p:pic>
    </p:spTree>
  </p:cSld>
  <p:clrMapOvr>
    <a:masterClrMapping/>
  </p:clrMapOvr>
  <p:transition>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467600" cy="1143000"/>
          </a:xfrm>
        </p:spPr>
        <p:txBody>
          <a:bodyPr/>
          <a:lstStyle/>
          <a:p>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71502" y="0"/>
            <a:ext cx="9215502" cy="5143536"/>
          </a:xfrm>
        </p:spPr>
        <p:txBody>
          <a:bodyPr>
            <a:noAutofit/>
          </a:bodyPr>
          <a:lstStyle/>
          <a:p>
            <a:pPr>
              <a:buNone/>
            </a:pPr>
            <a:r>
              <a:rPr lang="ru-RU" sz="1400" dirty="0" smtClean="0"/>
              <a:t>           Атомная энергия - </a:t>
            </a:r>
            <a:r>
              <a:rPr lang="ru-RU" sz="1400" dirty="0" err="1" smtClean="0"/>
              <a:t>энергия</a:t>
            </a:r>
            <a:r>
              <a:rPr lang="ru-RU" sz="1400" dirty="0" smtClean="0"/>
              <a:t>, выделяющаяся в процессе превращения атомных ядер. Источником атомной энергии является внутренняя энергия атомного ядра. Более точное название атомной энергии - ядерная энергия. Различают два получения ядерной энергии:</a:t>
            </a:r>
            <a:br>
              <a:rPr lang="ru-RU" sz="1400" dirty="0" smtClean="0"/>
            </a:br>
            <a:r>
              <a:rPr lang="ru-RU" sz="1400" dirty="0" smtClean="0"/>
              <a:t>- осуществление ядерной цепной реакции деления тяжелых ядер;</a:t>
            </a:r>
            <a:br>
              <a:rPr lang="ru-RU" sz="1400" dirty="0" smtClean="0"/>
            </a:br>
            <a:r>
              <a:rPr lang="ru-RU" sz="1400" dirty="0" smtClean="0"/>
              <a:t>- осуществление термоядерной реакции синтеза легких ядер.</a:t>
            </a:r>
          </a:p>
          <a:p>
            <a:pPr>
              <a:buNone/>
            </a:pPr>
            <a:r>
              <a:rPr lang="ru-RU" sz="1400" dirty="0" smtClean="0"/>
              <a:t>   Мировые запасы урана иссякают. Об истощении природных ресурсов в наше время знает даже ребёнок. </a:t>
            </a:r>
          </a:p>
          <a:p>
            <a:pPr>
              <a:buNone/>
            </a:pPr>
            <a:r>
              <a:rPr lang="ru-RU" sz="1400" dirty="0" smtClean="0"/>
              <a:t>И действительно, запасы многих полезных ископаемых стремительно иссякают. Запасы урана в настоящее </a:t>
            </a:r>
          </a:p>
          <a:p>
            <a:pPr>
              <a:buNone/>
            </a:pPr>
            <a:r>
              <a:rPr lang="ru-RU" sz="1400" dirty="0" smtClean="0"/>
              <a:t>время оцениваются как "относительно ограниченные", но это не так уж и мало. Для сравнения, урана </a:t>
            </a:r>
          </a:p>
          <a:p>
            <a:pPr>
              <a:buNone/>
            </a:pPr>
            <a:r>
              <a:rPr lang="ru-RU" sz="1400" dirty="0" smtClean="0"/>
              <a:t>столько же, сколько олова и в 600 раз больше, чем золота. По предварительной оценке учёных, запасов </a:t>
            </a:r>
          </a:p>
          <a:p>
            <a:pPr>
              <a:buNone/>
            </a:pPr>
            <a:r>
              <a:rPr lang="ru-RU" sz="1400" dirty="0" smtClean="0"/>
              <a:t>этого радиоактивного метала должно хватить человечеству на ближайшие 500 лет. К тому же современные </a:t>
            </a:r>
          </a:p>
          <a:p>
            <a:pPr>
              <a:buNone/>
            </a:pPr>
            <a:r>
              <a:rPr lang="ru-RU" sz="1400" dirty="0" smtClean="0"/>
              <a:t>реакторы могут использовать в качестве топлива торий, а его мировые запасы в свою очередь превышают </a:t>
            </a:r>
          </a:p>
          <a:p>
            <a:pPr>
              <a:buNone/>
            </a:pPr>
            <a:r>
              <a:rPr lang="ru-RU" sz="1400" dirty="0" smtClean="0"/>
              <a:t>запасы урана в 3 раза.</a:t>
            </a:r>
          </a:p>
          <a:p>
            <a:pPr>
              <a:buNone/>
            </a:pPr>
            <a:r>
              <a:rPr lang="ru-RU" sz="1400" dirty="0" smtClean="0"/>
              <a:t>    Атомная энергия крайне отрицательно воздействует на окружающую среду. Представители различных </a:t>
            </a:r>
          </a:p>
          <a:p>
            <a:pPr>
              <a:buNone/>
            </a:pPr>
            <a:r>
              <a:rPr lang="ru-RU" sz="1400" dirty="0" err="1" smtClean="0"/>
              <a:t>антиатомных</a:t>
            </a:r>
            <a:r>
              <a:rPr lang="ru-RU" sz="1400" dirty="0" smtClean="0"/>
              <a:t> кампаний часто заявляют, что атомная энергия содержит "скрытые эмиссии" газов, которые </a:t>
            </a:r>
          </a:p>
          <a:p>
            <a:pPr>
              <a:buNone/>
            </a:pPr>
            <a:r>
              <a:rPr lang="ru-RU" sz="1400" dirty="0" smtClean="0"/>
              <a:t>оказывают отрицательное воздействие на окружающую среду. Но по всем современным сведениям и </a:t>
            </a:r>
          </a:p>
          <a:p>
            <a:pPr>
              <a:buNone/>
            </a:pPr>
            <a:r>
              <a:rPr lang="ru-RU" sz="1400" dirty="0" smtClean="0"/>
              <a:t>подсчетам атомная энергия даже по сравнению с солнечной или гидроэнергией, которые считаются </a:t>
            </a:r>
          </a:p>
          <a:p>
            <a:pPr>
              <a:buNone/>
            </a:pPr>
            <a:r>
              <a:rPr lang="ru-RU" sz="1400" dirty="0" smtClean="0"/>
              <a:t>практически экологически безвредными, содержит достаточно низкий уровень углерода.</a:t>
            </a:r>
          </a:p>
          <a:p>
            <a:pPr>
              <a:buNone/>
            </a:pPr>
            <a:r>
              <a:rPr lang="ru-RU" sz="1400" dirty="0" smtClean="0"/>
              <a:t>    Ветровая и энергия волн гораздо менее вредны с точки зрения экологии. В действительности же </a:t>
            </a:r>
          </a:p>
          <a:p>
            <a:pPr>
              <a:buNone/>
            </a:pPr>
            <a:r>
              <a:rPr lang="ru-RU" sz="1400" dirty="0" smtClean="0"/>
              <a:t>ветряные станции строятся или уже построены на важнейших прибрежных участках, и само строительство </a:t>
            </a:r>
          </a:p>
          <a:p>
            <a:pPr>
              <a:buNone/>
            </a:pPr>
            <a:r>
              <a:rPr lang="ru-RU" sz="1400" dirty="0" smtClean="0"/>
              <a:t>уже определенно загрязняет окружающую среду. А строительство волновых станций еще является </a:t>
            </a:r>
          </a:p>
          <a:p>
            <a:pPr>
              <a:buNone/>
            </a:pPr>
            <a:r>
              <a:rPr lang="ru-RU" sz="1400" dirty="0" smtClean="0"/>
              <a:t>экспериментальным, и его влияние на окружающую среду точно не известно, поэтому их сложно назвать </a:t>
            </a:r>
          </a:p>
          <a:p>
            <a:pPr>
              <a:buNone/>
            </a:pPr>
            <a:r>
              <a:rPr lang="ru-RU" sz="1400" dirty="0" smtClean="0"/>
              <a:t>намного более экологически устойчивыми по сравнению с атомной энергией.</a:t>
            </a:r>
          </a:p>
          <a:p>
            <a:pPr>
              <a:buNone/>
            </a:pPr>
            <a:r>
              <a:rPr lang="ru-RU" sz="1400" dirty="0" smtClean="0"/>
              <a:t>    На территории нахождения атомных реакторов выше уровень заболевания лейкемией. Уровень </a:t>
            </a:r>
          </a:p>
          <a:p>
            <a:pPr>
              <a:buNone/>
            </a:pPr>
            <a:r>
              <a:rPr lang="ru-RU" sz="1400" dirty="0" smtClean="0"/>
              <a:t>заболевания лейкемией среди детей в близости от АЭС не выше чем, например, в районах около так </a:t>
            </a:r>
          </a:p>
          <a:p>
            <a:pPr>
              <a:buNone/>
            </a:pPr>
            <a:r>
              <a:rPr lang="ru-RU" sz="1400" dirty="0" smtClean="0"/>
              <a:t>называемых, органических ферм. Территория распространения этого заболевания может охватить как </a:t>
            </a:r>
          </a:p>
          <a:p>
            <a:pPr>
              <a:buNone/>
            </a:pPr>
            <a:r>
              <a:rPr lang="ru-RU" sz="1400" dirty="0" smtClean="0"/>
              <a:t>территорию вокруг атомной станции, так и национальный парк, степень опасности абсолютно одинакова</a:t>
            </a:r>
            <a:endParaRPr lang="ru-RU" sz="14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2908" y="0"/>
            <a:ext cx="9501254" cy="7143776"/>
          </a:xfrm>
        </p:spPr>
        <p:txBody>
          <a:bodyPr>
            <a:normAutofit fontScale="32500" lnSpcReduction="20000"/>
          </a:bodyPr>
          <a:lstStyle/>
          <a:p>
            <a:pPr>
              <a:buNone/>
            </a:pPr>
            <a:r>
              <a:rPr lang="ru-RU" sz="4300" dirty="0" smtClean="0"/>
              <a:t>     Атомные реакторы производят слишком много отходов. На самом деле атомная энергия производит </a:t>
            </a:r>
          </a:p>
          <a:p>
            <a:pPr>
              <a:buNone/>
            </a:pPr>
            <a:r>
              <a:rPr lang="ru-RU" sz="4300" dirty="0" smtClean="0"/>
              <a:t>минимальное количество отходов, вопреки заявлениям защитников окружающей среды. Земля вовсе не </a:t>
            </a:r>
          </a:p>
          <a:p>
            <a:pPr>
              <a:buNone/>
            </a:pPr>
            <a:r>
              <a:rPr lang="ru-RU" sz="4300" dirty="0" smtClean="0"/>
              <a:t>заполнена радиоактивными отходами. Современные технологии производства атомной энергии позволят </a:t>
            </a:r>
          </a:p>
          <a:p>
            <a:pPr>
              <a:buNone/>
            </a:pPr>
            <a:r>
              <a:rPr lang="ru-RU" sz="4300" dirty="0" smtClean="0"/>
              <a:t>свести к минимуму долю от общего количества радиоактивных отходов в течение ближайших 20-40 лет.</a:t>
            </a:r>
          </a:p>
          <a:p>
            <a:pPr>
              <a:buNone/>
            </a:pPr>
            <a:r>
              <a:rPr lang="ru-RU" sz="4300" dirty="0" smtClean="0"/>
              <a:t>     Атомная энергия способствует распространению в мире оружия. Увеличение количества атомных станций </a:t>
            </a:r>
          </a:p>
          <a:p>
            <a:pPr>
              <a:buNone/>
            </a:pPr>
            <a:r>
              <a:rPr lang="ru-RU" sz="4300" dirty="0" smtClean="0"/>
              <a:t>приведет как раз к сокращению распространения оружия. Атомные боеголовки производят реакторное топливо </a:t>
            </a:r>
          </a:p>
          <a:p>
            <a:pPr>
              <a:buNone/>
            </a:pPr>
            <a:r>
              <a:rPr lang="ru-RU" sz="4300" dirty="0" smtClean="0"/>
              <a:t>очень хорошего качества, а реакторные боеголовки производят около 15% мирового ядерного топлива. </a:t>
            </a:r>
          </a:p>
          <a:p>
            <a:pPr>
              <a:buNone/>
            </a:pPr>
            <a:r>
              <a:rPr lang="ru-RU" sz="4300" dirty="0" smtClean="0"/>
              <a:t>Возрастающий спрос на реакторное топливо, как предполагается, "отвлечет" подобные боеголовки от </a:t>
            </a:r>
          </a:p>
          <a:p>
            <a:pPr>
              <a:buNone/>
            </a:pPr>
            <a:r>
              <a:rPr lang="ru-RU" sz="4300" dirty="0" smtClean="0"/>
              <a:t>потенциальных террористов.</a:t>
            </a:r>
          </a:p>
          <a:p>
            <a:pPr>
              <a:buNone/>
            </a:pPr>
            <a:r>
              <a:rPr lang="ru-RU" sz="4300" dirty="0" smtClean="0"/>
              <a:t>     Террористы выбирают атомные реакторы в качестве мишеней. После трагедии 11 сентября 2001 года был </a:t>
            </a:r>
          </a:p>
          <a:p>
            <a:pPr>
              <a:buNone/>
            </a:pPr>
            <a:r>
              <a:rPr lang="ru-RU" sz="4300" dirty="0" smtClean="0"/>
              <a:t>проведен ряд научных исследований с целью определения вероятности нападения на атомные объекты. </a:t>
            </a:r>
          </a:p>
          <a:p>
            <a:pPr>
              <a:buNone/>
            </a:pPr>
            <a:r>
              <a:rPr lang="ru-RU" sz="4300" dirty="0" smtClean="0"/>
              <a:t>Однако последние британские исследование доказали, что атомные станции вполне способны "выдержать" </a:t>
            </a:r>
          </a:p>
          <a:p>
            <a:pPr>
              <a:buNone/>
            </a:pPr>
            <a:r>
              <a:rPr lang="ru-RU" sz="4300" dirty="0" smtClean="0"/>
              <a:t>даже налет Боинга 767-400.             Новое поколение атомных реакторов будет сконструировано с усиленным </a:t>
            </a:r>
          </a:p>
          <a:p>
            <a:pPr>
              <a:buNone/>
            </a:pPr>
            <a:r>
              <a:rPr lang="ru-RU" sz="4300" dirty="0" smtClean="0"/>
              <a:t>уровнем защиты от потенциальных атак всех существующих самолетов, а также планируется введение </a:t>
            </a:r>
          </a:p>
          <a:p>
            <a:pPr>
              <a:buNone/>
            </a:pPr>
            <a:r>
              <a:rPr lang="ru-RU" sz="4300" dirty="0" smtClean="0"/>
              <a:t>специальных функций систем безопасности, которые могут активизироваться без вмешательства человека или </a:t>
            </a:r>
          </a:p>
          <a:p>
            <a:pPr>
              <a:buNone/>
            </a:pPr>
            <a:r>
              <a:rPr lang="ru-RU" sz="4300" dirty="0" smtClean="0"/>
              <a:t>компьютерного контроля.</a:t>
            </a:r>
          </a:p>
          <a:p>
            <a:pPr>
              <a:buNone/>
            </a:pPr>
            <a:r>
              <a:rPr lang="ru-RU" sz="4300" dirty="0" smtClean="0"/>
              <a:t>      Атомная энергия является очень дорогостоящей. Спорное утверждение. По данным британского </a:t>
            </a:r>
          </a:p>
          <a:p>
            <a:pPr>
              <a:buNone/>
            </a:pPr>
            <a:r>
              <a:rPr lang="ru-RU" sz="4300" dirty="0" smtClean="0"/>
              <a:t>министерства торговли и промышленности, расходы на производство электричества атомными станциями, </a:t>
            </a:r>
          </a:p>
          <a:p>
            <a:pPr>
              <a:buNone/>
            </a:pPr>
            <a:r>
              <a:rPr lang="ru-RU" sz="4300" dirty="0" smtClean="0"/>
              <a:t>превышают лишь цены на газ, и в 10-20 раз меньше энергии, произведенной береговыми ветряными </a:t>
            </a:r>
          </a:p>
          <a:p>
            <a:pPr>
              <a:buNone/>
            </a:pPr>
            <a:r>
              <a:rPr lang="ru-RU" sz="4300" dirty="0" smtClean="0"/>
              <a:t>станциями. Кроме этого, 10% от общей стоимости атомной энергии приходится на уран, и атомная энергия не </a:t>
            </a:r>
          </a:p>
          <a:p>
            <a:pPr>
              <a:buNone/>
            </a:pPr>
            <a:r>
              <a:rPr lang="ru-RU" sz="4300" dirty="0" smtClean="0"/>
              <a:t>настолько подвержена постоянным колебаниям цен на такие виды топлива, как газ или нефть.</a:t>
            </a:r>
          </a:p>
          <a:p>
            <a:pPr>
              <a:buNone/>
            </a:pPr>
            <a:r>
              <a:rPr lang="ru-RU" sz="4300" dirty="0" smtClean="0"/>
              <a:t>      Вывод атомной станции из эксплуатации обходится очень дорого. Подобное высказывание </a:t>
            </a:r>
          </a:p>
          <a:p>
            <a:pPr>
              <a:buNone/>
            </a:pPr>
            <a:r>
              <a:rPr lang="ru-RU" sz="4300" dirty="0" smtClean="0"/>
              <a:t>распространяется только на атомные станции, построенные ранее. Многие из существующих ныне атомных </a:t>
            </a:r>
          </a:p>
          <a:p>
            <a:pPr>
              <a:buNone/>
            </a:pPr>
            <a:r>
              <a:rPr lang="ru-RU" sz="4300" dirty="0" smtClean="0"/>
              <a:t>реакторов были построены без расчета на последующий вывод их из эксплуатации. Но при строительстве </a:t>
            </a:r>
          </a:p>
          <a:p>
            <a:pPr>
              <a:buNone/>
            </a:pPr>
            <a:r>
              <a:rPr lang="ru-RU" sz="4300" dirty="0" smtClean="0"/>
              <a:t>новых атомных станций этот момент уже будет учитываться. Однако стоимость вывода АЭС из эксплуатации </a:t>
            </a:r>
          </a:p>
          <a:p>
            <a:pPr>
              <a:buNone/>
            </a:pPr>
            <a:r>
              <a:rPr lang="ru-RU" sz="4300" dirty="0" smtClean="0"/>
              <a:t>будет входить в стоимость электричества, за которое платят потребители. Современные реакторы рассчитаны </a:t>
            </a:r>
          </a:p>
          <a:p>
            <a:pPr>
              <a:buNone/>
            </a:pPr>
            <a:r>
              <a:rPr lang="ru-RU" sz="4300" dirty="0" smtClean="0"/>
              <a:t>на работу в течение 40 лет, и сумма за вывод их из эксплуатации будет выплачиваться в течение этого </a:t>
            </a:r>
          </a:p>
          <a:p>
            <a:pPr>
              <a:buNone/>
            </a:pPr>
            <a:r>
              <a:rPr lang="ru-RU" sz="4300" dirty="0" smtClean="0"/>
              <a:t>длительного срока, а потому будет незначительно сказываться на цене электричества.</a:t>
            </a:r>
          </a:p>
          <a:p>
            <a:pPr>
              <a:buNone/>
            </a:pPr>
            <a:r>
              <a:rPr lang="ru-RU" sz="4300" dirty="0" smtClean="0"/>
              <a:t>      Строительство АЭС занимает слишком долгое время. Это, пожалуй, самое немотивированное из всех </a:t>
            </a:r>
          </a:p>
          <a:p>
            <a:pPr>
              <a:buNone/>
            </a:pPr>
            <a:r>
              <a:rPr lang="ru-RU" sz="4300" dirty="0" smtClean="0"/>
              <a:t>заявлений </a:t>
            </a:r>
            <a:r>
              <a:rPr lang="ru-RU" sz="4300" dirty="0" err="1" smtClean="0"/>
              <a:t>антиатомных</a:t>
            </a:r>
            <a:r>
              <a:rPr lang="ru-RU" sz="4300" dirty="0" smtClean="0"/>
              <a:t> кампаний. Строительство АЭС занимает от 4 до 6 лет, что сопоставимо со сроками </a:t>
            </a:r>
          </a:p>
          <a:p>
            <a:pPr>
              <a:buNone/>
            </a:pPr>
            <a:r>
              <a:rPr lang="ru-RU" sz="4300" dirty="0" smtClean="0"/>
              <a:t>возведения "традиционных" электростанций. Модульное строение новых АЭС может несколько ускорить </a:t>
            </a:r>
          </a:p>
          <a:p>
            <a:pPr>
              <a:buNone/>
            </a:pPr>
            <a:r>
              <a:rPr lang="ru-RU" sz="4300" dirty="0" smtClean="0"/>
              <a:t>процесс возведения атомных электростанций.</a:t>
            </a:r>
          </a:p>
          <a:p>
            <a:pPr>
              <a:buNone/>
            </a:pPr>
            <a:r>
              <a:rPr lang="ru-RU" sz="4300" dirty="0" smtClean="0"/>
              <a:t> </a:t>
            </a:r>
          </a:p>
          <a:p>
            <a:pPr>
              <a:buNone/>
            </a:pPr>
            <a:endParaRPr lang="ru-RU"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7924800" cy="1143000"/>
          </a:xfrm>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Преодоление отсталости бывших колоний</a:t>
            </a:r>
            <a:r>
              <a:rPr lang="ru-RU" dirty="0" smtClean="0"/>
              <a:t/>
            </a:r>
            <a:br>
              <a:rPr lang="ru-RU" dirty="0" smtClean="0"/>
            </a:br>
            <a:endParaRPr lang="ru-RU" dirty="0"/>
          </a:p>
        </p:txBody>
      </p:sp>
      <p:sp>
        <p:nvSpPr>
          <p:cNvPr id="3" name="Содержимое 2"/>
          <p:cNvSpPr>
            <a:spLocks noGrp="1"/>
          </p:cNvSpPr>
          <p:nvPr>
            <p:ph idx="1"/>
          </p:nvPr>
        </p:nvSpPr>
        <p:spPr>
          <a:xfrm>
            <a:off x="0" y="1285860"/>
            <a:ext cx="7467600" cy="4525963"/>
          </a:xfrm>
        </p:spPr>
        <p:txBody>
          <a:bodyPr>
            <a:normAutofit/>
          </a:bodyPr>
          <a:lstStyle/>
          <a:p>
            <a:pPr>
              <a:buNone/>
            </a:pPr>
            <a:endParaRPr lang="ru-RU" sz="1400" dirty="0" smtClean="0"/>
          </a:p>
        </p:txBody>
      </p:sp>
      <p:sp>
        <p:nvSpPr>
          <p:cNvPr id="13" name="Овал 12"/>
          <p:cNvSpPr/>
          <p:nvPr/>
        </p:nvSpPr>
        <p:spPr>
          <a:xfrm>
            <a:off x="357158" y="2143116"/>
            <a:ext cx="3143272" cy="1928826"/>
          </a:xfrm>
          <a:prstGeom prst="ellipse">
            <a:avLst/>
          </a:prstGeom>
          <a:blipFill>
            <a:blip r:embed="rId2" cstate="print"/>
            <a:tile tx="0" ty="0" sx="100000" sy="100000" flip="none" algn="tl"/>
          </a:blipFill>
          <a:effectLst>
            <a:outerShdw blurRad="50800" dist="38100" dir="8100000" algn="tr" rotWithShape="0">
              <a:schemeClr val="bg1">
                <a:alpha val="40000"/>
              </a:schemeClr>
            </a:outerShdw>
          </a:effectLst>
          <a:scene3d>
            <a:camera prst="orthographicFront"/>
            <a:lightRig rig="threePt" dir="t"/>
          </a:scene3d>
          <a:sp3d prstMaterial="metal">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ru-RU" dirty="0" smtClean="0"/>
              <a:t>-крайне низким доходом на душу населения (иногда менее 300 долл. в год)</a:t>
            </a:r>
            <a:endParaRPr lang="ru-RU" dirty="0"/>
          </a:p>
        </p:txBody>
      </p:sp>
      <p:sp>
        <p:nvSpPr>
          <p:cNvPr id="14" name="Овал 13"/>
          <p:cNvSpPr/>
          <p:nvPr/>
        </p:nvSpPr>
        <p:spPr>
          <a:xfrm>
            <a:off x="5500694" y="4786322"/>
            <a:ext cx="2714644" cy="1857388"/>
          </a:xfrm>
          <a:prstGeom prst="ellipse">
            <a:avLst/>
          </a:prstGeom>
          <a:blipFill>
            <a:blip r:embed="rId2" cstate="print"/>
            <a:tile tx="0" ty="0" sx="100000" sy="100000" flip="none" algn="tl"/>
          </a:blipFill>
          <a:scene3d>
            <a:camera prst="orthographicFront"/>
            <a:lightRig rig="threePt" dir="t"/>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-слабым уровнем развития образования и здравоохранения;</a:t>
            </a:r>
            <a:endParaRPr lang="ru-RU" dirty="0"/>
          </a:p>
        </p:txBody>
      </p:sp>
      <p:sp>
        <p:nvSpPr>
          <p:cNvPr id="15" name="Овал 14"/>
          <p:cNvSpPr/>
          <p:nvPr/>
        </p:nvSpPr>
        <p:spPr>
          <a:xfrm>
            <a:off x="6500794" y="2214554"/>
            <a:ext cx="2643206" cy="1714512"/>
          </a:xfrm>
          <a:prstGeom prst="ellipse">
            <a:avLst/>
          </a:prstGeom>
          <a:blipFill>
            <a:blip r:embed="rId2" cstate="print"/>
            <a:tile tx="0" ty="0" sx="100000" sy="100000" flip="none" algn="tl"/>
          </a:blipFill>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ru-RU" dirty="0" smtClean="0"/>
              <a:t>-отсутствием элементарных социально-бытовых услуг для населения;</a:t>
            </a:r>
          </a:p>
        </p:txBody>
      </p:sp>
      <p:sp>
        <p:nvSpPr>
          <p:cNvPr id="16" name="Овал 15"/>
          <p:cNvSpPr/>
          <p:nvPr/>
        </p:nvSpPr>
        <p:spPr>
          <a:xfrm>
            <a:off x="1500166" y="4786322"/>
            <a:ext cx="2643206" cy="1714512"/>
          </a:xfrm>
          <a:prstGeom prst="ellipse">
            <a:avLst/>
          </a:prstGeom>
          <a:blipFill>
            <a:blip r:embed="rId2" cstate="print"/>
            <a:tile tx="0" ty="0" sx="100000" sy="100000" flip="none" algn="tl"/>
          </a:blipFill>
          <a:scene3d>
            <a:camera prst="orthographicFront"/>
            <a:lightRig rig="threePt" dir="t"/>
          </a:scene3d>
          <a:sp3d prstMaterial="softEdge">
            <a:bevel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-неразвитостью промышленности;</a:t>
            </a:r>
            <a:endParaRPr lang="ru-RU" dirty="0"/>
          </a:p>
        </p:txBody>
      </p:sp>
      <p:sp>
        <p:nvSpPr>
          <p:cNvPr id="17" name="Овал 16"/>
          <p:cNvSpPr/>
          <p:nvPr/>
        </p:nvSpPr>
        <p:spPr>
          <a:xfrm>
            <a:off x="3786182" y="928670"/>
            <a:ext cx="2714644" cy="1571636"/>
          </a:xfrm>
          <a:prstGeom prst="ellipse">
            <a:avLst/>
          </a:prstGeom>
          <a:blipFill>
            <a:blip r:embed="rId2" cstate="print"/>
            <a:tile tx="0" ty="0" sx="100000" sy="100000" flip="none" algn="tl"/>
          </a:blipFill>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-наличием крупного национального долга</a:t>
            </a:r>
            <a:endParaRPr lang="ru-RU" dirty="0"/>
          </a:p>
        </p:txBody>
      </p:sp>
      <p:sp>
        <p:nvSpPr>
          <p:cNvPr id="27" name="Скругленный прямоугольник 26"/>
          <p:cNvSpPr/>
          <p:nvPr/>
        </p:nvSpPr>
        <p:spPr>
          <a:xfrm>
            <a:off x="3786182" y="2857496"/>
            <a:ext cx="2214578" cy="1785950"/>
          </a:xfrm>
          <a:prstGeom prst="roundRect">
            <a:avLst/>
          </a:prstGeom>
          <a:solidFill>
            <a:srgbClr val="002060"/>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buNone/>
            </a:pPr>
            <a:r>
              <a:rPr lang="ru-RU" dirty="0" smtClean="0"/>
              <a:t>Постановка этой проблемы связана с бедственным положением десятков </a:t>
            </a:r>
          </a:p>
          <a:p>
            <a:pPr>
              <a:buNone/>
            </a:pPr>
            <a:r>
              <a:rPr lang="ru-RU" dirty="0" smtClean="0"/>
              <a:t>развивающихся стран, отличающихся: </a:t>
            </a:r>
          </a:p>
        </p:txBody>
      </p:sp>
      <p:cxnSp>
        <p:nvCxnSpPr>
          <p:cNvPr id="29" name="Прямая со стрелкой 28"/>
          <p:cNvCxnSpPr/>
          <p:nvPr/>
        </p:nvCxnSpPr>
        <p:spPr>
          <a:xfrm rot="5400000">
            <a:off x="4071934" y="4714884"/>
            <a:ext cx="357190"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5500694" y="4714884"/>
            <a:ext cx="285752"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flipV="1">
            <a:off x="6072198" y="3500438"/>
            <a:ext cx="500066"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rot="10800000">
            <a:off x="3357554" y="3571876"/>
            <a:ext cx="357190"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rot="5400000" flipH="1" flipV="1">
            <a:off x="4858546" y="2642388"/>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Используемые материалы</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p:txBody>
          <a:bodyPr/>
          <a:lstStyle/>
          <a:p>
            <a:r>
              <a:rPr lang="en-US" dirty="0" smtClean="0">
                <a:hlinkClick r:id="rId2"/>
              </a:rPr>
              <a:t>http://www.www-f.org/read/54</a:t>
            </a:r>
            <a:endParaRPr lang="ru-RU" dirty="0" smtClean="0"/>
          </a:p>
          <a:p>
            <a:r>
              <a:rPr lang="en-US" dirty="0" smtClean="0">
                <a:hlinkClick r:id="rId3"/>
              </a:rPr>
              <a:t>http://www.molomo.ru/myth/atomic_energy.html</a:t>
            </a:r>
            <a:endParaRPr lang="ru-RU" dirty="0" smtClean="0"/>
          </a:p>
          <a:p>
            <a:r>
              <a:rPr lang="en-US" dirty="0" smtClean="0">
                <a:hlinkClick r:id="rId4"/>
              </a:rPr>
              <a:t>http://www.o8ode.ru/article/planetwa/rekuche/info/energia_rek.htm</a:t>
            </a:r>
            <a:endParaRPr lang="ru-RU" dirty="0" smtClean="0"/>
          </a:p>
          <a:p>
            <a:r>
              <a:rPr lang="en-US" dirty="0" smtClean="0">
                <a:hlinkClick r:id="rId5"/>
              </a:rPr>
              <a:t>http://forstudent.msk.ru/5/30733b.htm</a:t>
            </a:r>
            <a:endParaRPr lang="ru-RU" dirty="0" smtClean="0"/>
          </a:p>
          <a:p>
            <a:r>
              <a:rPr lang="en-US" dirty="0" smtClean="0">
                <a:hlinkClick r:id="rId6"/>
              </a:rPr>
              <a:t>http://www.refu.ru/refs/17/33366/1.html</a:t>
            </a:r>
            <a:endParaRPr lang="ru-RU" dirty="0" smtClean="0"/>
          </a:p>
          <a:p>
            <a:endParaRPr lang="ru-RU"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43042" y="2786058"/>
            <a:ext cx="6629400" cy="1826363"/>
          </a:xfrm>
        </p:spPr>
        <p:txBody>
          <a:bodyPr/>
          <a:lstStyle/>
          <a:p>
            <a:r>
              <a:rPr lang="ru-RU" i="1" dirty="0" smtClean="0"/>
              <a:t>Спасибо за внимание!</a:t>
            </a:r>
            <a:endParaRPr lang="ru-RU" i="1" dirty="0"/>
          </a:p>
        </p:txBody>
      </p:sp>
      <p:sp>
        <p:nvSpPr>
          <p:cNvPr id="5" name="Текст 4"/>
          <p:cNvSpPr>
            <a:spLocks noGrp="1"/>
          </p:cNvSpPr>
          <p:nvPr>
            <p:ph type="body" idx="1"/>
          </p:nvPr>
        </p:nvSpPr>
        <p:spPr/>
        <p:txBody>
          <a:bodyPr/>
          <a:lstStyle/>
          <a:p>
            <a:endParaRPr lang="ru-RU"/>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1143000"/>
          </a:xfrm>
          <a:ln>
            <a:noFill/>
          </a:ln>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Самые глобальные мировые проблемы</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p:txBody>
          <a:bodyPr>
            <a:normAutofit/>
          </a:bodyPr>
          <a:lstStyle/>
          <a:p>
            <a:r>
              <a:rPr lang="ru-RU" sz="1800" dirty="0" smtClean="0"/>
              <a:t>Экологическая проблема</a:t>
            </a:r>
          </a:p>
          <a:p>
            <a:r>
              <a:rPr lang="ru-RU" sz="1800" dirty="0" smtClean="0"/>
              <a:t>Демографическая проблема</a:t>
            </a:r>
          </a:p>
          <a:p>
            <a:r>
              <a:rPr lang="ru-RU" sz="1800" dirty="0" smtClean="0"/>
              <a:t>Продовольственная проблема</a:t>
            </a:r>
          </a:p>
          <a:p>
            <a:r>
              <a:rPr lang="ru-RU" sz="1800" dirty="0" smtClean="0"/>
              <a:t>Энергетическая и сырьевая проблема</a:t>
            </a:r>
          </a:p>
          <a:p>
            <a:r>
              <a:rPr lang="ru-RU" sz="1800" dirty="0" smtClean="0"/>
              <a:t>Преодоление отсталости бывших колоний</a:t>
            </a:r>
          </a:p>
          <a:p>
            <a:pPr>
              <a:buNone/>
            </a:pPr>
            <a:endParaRPr lang="ru-RU"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7924800" cy="1143000"/>
          </a:xfrm>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Причины возникновения глобальных проблем</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357222" y="1142984"/>
            <a:ext cx="9501222" cy="5715016"/>
          </a:xfrm>
        </p:spPr>
        <p:txBody>
          <a:bodyPr>
            <a:noAutofit/>
          </a:bodyPr>
          <a:lstStyle/>
          <a:p>
            <a:pPr>
              <a:buNone/>
            </a:pPr>
            <a:r>
              <a:rPr lang="ru-RU" sz="1400" dirty="0" smtClean="0"/>
              <a:t>           В силу ряда причин такие проблемы, как предотвращение мирового ядерного конфликта, мировых и локальных войн, сохранение природной среды, надежное обеспечение человечества энергией, сырьем, продовольствием, пресной водой, управление демографическими процессами, хозяйственное освоение Мирового океана и космического пространства, приобрели в полном смысле слова глобальный характер. </a:t>
            </a:r>
            <a:br>
              <a:rPr lang="ru-RU" sz="1400" dirty="0" smtClean="0"/>
            </a:br>
            <a:r>
              <a:rPr lang="ru-RU" sz="1400" dirty="0" smtClean="0"/>
              <a:t/>
            </a:r>
            <a:br>
              <a:rPr lang="ru-RU" sz="1400" dirty="0" smtClean="0"/>
            </a:br>
            <a:r>
              <a:rPr lang="ru-RU" sz="1400" b="1" dirty="0" smtClean="0"/>
              <a:t>Причины возникновения глобальных проблем: </a:t>
            </a:r>
            <a:r>
              <a:rPr lang="ru-RU" sz="1400" dirty="0" smtClean="0"/>
              <a:t/>
            </a:r>
            <a:br>
              <a:rPr lang="ru-RU" sz="1400" dirty="0" smtClean="0"/>
            </a:br>
            <a:r>
              <a:rPr lang="ru-RU" sz="1400" dirty="0" smtClean="0"/>
              <a:t>1. резкое и не всегда оправданное увеличение расходования природных ресурсов; </a:t>
            </a:r>
            <a:br>
              <a:rPr lang="ru-RU" sz="1400" dirty="0" smtClean="0"/>
            </a:br>
            <a:r>
              <a:rPr lang="ru-RU" sz="1400" dirty="0" smtClean="0"/>
              <a:t>2. отрицательное воздействие производства на природную среду, ухудшение экологических условий жизни людей; </a:t>
            </a:r>
            <a:br>
              <a:rPr lang="ru-RU" sz="1400" dirty="0" smtClean="0"/>
            </a:br>
            <a:r>
              <a:rPr lang="ru-RU" sz="1400" dirty="0" smtClean="0"/>
              <a:t>3. усиление неравномерности в уровне социально-экономического развития между промышленно развитыми и развивающимися странами; </a:t>
            </a:r>
            <a:br>
              <a:rPr lang="ru-RU" sz="1400" dirty="0" smtClean="0"/>
            </a:br>
            <a:r>
              <a:rPr lang="ru-RU" sz="1400" dirty="0" smtClean="0"/>
              <a:t>4. создание оружия массового уничтожения, угрожающего существованию человеческой цивилизации. </a:t>
            </a:r>
            <a:br>
              <a:rPr lang="ru-RU" sz="1400" dirty="0" smtClean="0"/>
            </a:br>
            <a:r>
              <a:rPr lang="ru-RU" sz="1400" dirty="0" smtClean="0"/>
              <a:t/>
            </a:r>
            <a:br>
              <a:rPr lang="ru-RU" sz="1400" dirty="0" smtClean="0"/>
            </a:br>
            <a:endParaRPr lang="ru-RU" sz="1400" dirty="0"/>
          </a:p>
        </p:txBody>
      </p:sp>
      <p:pic>
        <p:nvPicPr>
          <p:cNvPr id="1026" name="Picture 2" descr="C:\Documents and Settings\Sweet\Рабочий стол\Earth2.gif"/>
          <p:cNvPicPr>
            <a:picLocks noChangeAspect="1" noChangeArrowheads="1"/>
          </p:cNvPicPr>
          <p:nvPr/>
        </p:nvPicPr>
        <p:blipFill>
          <a:blip r:embed="rId2" cstate="print"/>
          <a:stretch>
            <a:fillRect/>
          </a:stretch>
        </p:blipFill>
        <p:spPr bwMode="auto">
          <a:xfrm>
            <a:off x="2928926" y="4000504"/>
            <a:ext cx="2571767" cy="2548702"/>
          </a:xfrm>
          <a:prstGeom prst="rect">
            <a:avLst/>
          </a:prstGeom>
          <a:noFill/>
          <a:ln>
            <a:noFill/>
          </a:ln>
          <a:scene3d>
            <a:camera prst="orthographicFront"/>
            <a:lightRig rig="threePt" dir="t"/>
          </a:scene3d>
          <a:sp3d>
            <a:bevelT/>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660" y="428604"/>
            <a:ext cx="9572660" cy="6126163"/>
          </a:xfrm>
        </p:spPr>
        <p:txBody>
          <a:bodyPr>
            <a:normAutofit/>
          </a:bodyPr>
          <a:lstStyle/>
          <a:p>
            <a:pPr>
              <a:buNone/>
            </a:pPr>
            <a:r>
              <a:rPr lang="ru-RU" sz="1400" b="1" dirty="0" smtClean="0"/>
              <a:t>            Проблема сохранения мира</a:t>
            </a:r>
            <a:r>
              <a:rPr lang="ru-RU" sz="1400" dirty="0" smtClean="0"/>
              <a:t> </a:t>
            </a:r>
            <a:br>
              <a:rPr lang="ru-RU" sz="1400" dirty="0" smtClean="0"/>
            </a:br>
            <a:r>
              <a:rPr lang="ru-RU" sz="1400" dirty="0" smtClean="0"/>
              <a:t>       Во все исторические эпохи войны накладывали отпечаток на развитие общества. Но в наше время над миром нависла такая военная опасность, какой не было никогда прежде. Накопленные запасы современного оружия способны буквально в считанные часы уничтожить миллионы людей С момента пуска межконтинентальной ракеты до ее попадания в цель проходит несколько минут. Таким образом, уже сейчас существует риск уничтожения человечества. </a:t>
            </a:r>
            <a:br>
              <a:rPr lang="ru-RU" sz="1400" dirty="0" smtClean="0"/>
            </a:br>
            <a:r>
              <a:rPr lang="ru-RU" sz="1400" dirty="0" smtClean="0"/>
              <a:t/>
            </a:r>
            <a:br>
              <a:rPr lang="ru-RU" sz="1400" dirty="0" smtClean="0"/>
            </a:br>
            <a:r>
              <a:rPr lang="ru-RU" sz="1400" dirty="0" smtClean="0"/>
              <a:t>     В XVII веке в ходе войн погибло, по расчетам специалистов, 3,3 </a:t>
            </a:r>
            <a:r>
              <a:rPr lang="ru-RU" sz="1400" dirty="0" err="1" smtClean="0"/>
              <a:t>млн</a:t>
            </a:r>
            <a:r>
              <a:rPr lang="ru-RU" sz="1400" dirty="0" smtClean="0"/>
              <a:t> человек, в XVIII веке — 5,4 </a:t>
            </a:r>
            <a:r>
              <a:rPr lang="ru-RU" sz="1400" dirty="0" err="1" smtClean="0"/>
              <a:t>млн</a:t>
            </a:r>
            <a:r>
              <a:rPr lang="ru-RU" sz="1400" dirty="0" smtClean="0"/>
              <a:t>, в XIX веке — уже 5,7 млн. За годы Первой мировой войны XX в. погибло примерно 20 </a:t>
            </a:r>
            <a:r>
              <a:rPr lang="ru-RU" sz="1400" dirty="0" err="1" smtClean="0"/>
              <a:t>млн</a:t>
            </a:r>
            <a:r>
              <a:rPr lang="ru-RU" sz="1400" dirty="0" smtClean="0"/>
              <a:t> человек. Вторая мировая война унесла 50 </a:t>
            </a:r>
            <a:r>
              <a:rPr lang="ru-RU" sz="1400" dirty="0" err="1" smtClean="0"/>
              <a:t>млн</a:t>
            </a:r>
            <a:r>
              <a:rPr lang="ru-RU" sz="1400" dirty="0" smtClean="0"/>
              <a:t> жизней. Но и после нее в мире неспокойно: во многих регионах планеты происходят локальные войны и конфликты, гибнут люди. К счастью, ядерное оружие не было применено ни в одном из региональных конфликтов. Но с ростом числа кандидатов в члены «ядерного клуба» — угроза остается. </a:t>
            </a:r>
            <a:br>
              <a:rPr lang="ru-RU" sz="1400" dirty="0" smtClean="0"/>
            </a:br>
            <a:r>
              <a:rPr lang="ru-RU" sz="1400" dirty="0" smtClean="0"/>
              <a:t/>
            </a:r>
            <a:br>
              <a:rPr lang="ru-RU" sz="1400" dirty="0" smtClean="0"/>
            </a:br>
            <a:r>
              <a:rPr lang="ru-RU" sz="1400" dirty="0" smtClean="0"/>
              <a:t>     </a:t>
            </a:r>
            <a:r>
              <a:rPr lang="ru-RU" sz="1400" b="1" dirty="0" smtClean="0"/>
              <a:t>Мировые военные расходы превышают доходы беднейшей половины человечества.</a:t>
            </a:r>
            <a:r>
              <a:rPr lang="ru-RU" sz="1400" dirty="0" smtClean="0"/>
              <a:t> По всем оценкам, мировое сообщество сейчас тратит на военные нужды гораздо больше, чем даже поколение назад. За последние два-три десятка лет постоянно возрастали масштабы торговли оружием. Расходы на импорт оружия и военной техники в развивающихся странах заслонили расходы на импорт других товаров, включая продовольствие.</a:t>
            </a:r>
          </a:p>
          <a:p>
            <a:pPr>
              <a:buNone/>
            </a:pPr>
            <a:endParaRPr lang="ru-RU"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7467600" cy="1143000"/>
          </a:xfrm>
        </p:spPr>
        <p:txBody>
          <a:bodyPr>
            <a:norm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Экологическая проблема</a:t>
            </a:r>
            <a:endParaRPr lang="ru-RU" dirty="0"/>
          </a:p>
        </p:txBody>
      </p:sp>
      <p:pic>
        <p:nvPicPr>
          <p:cNvPr id="2050" name="Picture 2" descr="C:\Documents and Settings\Sweet\Рабочий стол\index.1.jpg"/>
          <p:cNvPicPr>
            <a:picLocks noGrp="1" noChangeAspect="1" noChangeArrowheads="1"/>
          </p:cNvPicPr>
          <p:nvPr>
            <p:ph idx="1"/>
          </p:nvPr>
        </p:nvPicPr>
        <p:blipFill>
          <a:blip r:embed="rId2" cstate="print"/>
          <a:stretch>
            <a:fillRect/>
          </a:stretch>
        </p:blipFill>
        <p:spPr bwMode="auto">
          <a:xfrm>
            <a:off x="357158" y="928670"/>
            <a:ext cx="8472726" cy="5643602"/>
          </a:xfrm>
          <a:prstGeom prst="rect">
            <a:avLst/>
          </a:prstGeom>
          <a:noFill/>
        </p:spPr>
      </p:pic>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967634" cy="1143000"/>
          </a:xfrm>
        </p:spPr>
        <p:txBody>
          <a:bodyPr/>
          <a:lstStyle/>
          <a:p>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Rectangle 7"/>
          <p:cNvSpPr>
            <a:spLocks noChangeArrowheads="1"/>
          </p:cNvSpPr>
          <p:nvPr/>
        </p:nvSpPr>
        <p:spPr bwMode="auto">
          <a:xfrm>
            <a:off x="3428992" y="928670"/>
            <a:ext cx="2357454" cy="1285884"/>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scene3d>
            <a:camera prst="orthographicFront"/>
            <a:lightRig rig="threePt" dir="t"/>
          </a:scene3d>
          <a:sp3d>
            <a:bevelT/>
            <a:bevelB/>
          </a:sp3d>
        </p:spPr>
        <p:txBody>
          <a:bodyPr wrap="none" anchor="ctr"/>
          <a:lstStyle/>
          <a:p>
            <a:pPr algn="ctr"/>
            <a:r>
              <a:rPr lang="ru-RU" sz="1400" b="1" i="1" dirty="0">
                <a:solidFill>
                  <a:srgbClr val="002060"/>
                </a:solidFill>
                <a:latin typeface="Tahoma" pitchFamily="34" charset="0"/>
                <a:cs typeface="Tahoma" pitchFamily="34" charset="0"/>
              </a:rPr>
              <a:t>Вырубка и деградация</a:t>
            </a:r>
          </a:p>
          <a:p>
            <a:pPr algn="ctr"/>
            <a:r>
              <a:rPr lang="ru-RU" sz="1400" b="1" i="1" dirty="0">
                <a:solidFill>
                  <a:srgbClr val="002060"/>
                </a:solidFill>
                <a:latin typeface="Tahoma" pitchFamily="34" charset="0"/>
                <a:cs typeface="Tahoma" pitchFamily="34" charset="0"/>
              </a:rPr>
              <a:t>лесных массивов,</a:t>
            </a:r>
          </a:p>
          <a:p>
            <a:pPr algn="ctr"/>
            <a:r>
              <a:rPr lang="ru-RU" sz="1400" b="1" i="1" dirty="0">
                <a:solidFill>
                  <a:srgbClr val="002060"/>
                </a:solidFill>
                <a:latin typeface="Tahoma" pitchFamily="34" charset="0"/>
                <a:cs typeface="Tahoma" pitchFamily="34" charset="0"/>
              </a:rPr>
              <a:t>прежде всего влажных </a:t>
            </a:r>
          </a:p>
          <a:p>
            <a:pPr algn="ctr"/>
            <a:r>
              <a:rPr lang="ru-RU" sz="1400" b="1" i="1" dirty="0">
                <a:solidFill>
                  <a:srgbClr val="002060"/>
                </a:solidFill>
                <a:latin typeface="Tahoma" pitchFamily="34" charset="0"/>
                <a:cs typeface="Tahoma" pitchFamily="34" charset="0"/>
              </a:rPr>
              <a:t>тропических лесов.</a:t>
            </a:r>
          </a:p>
        </p:txBody>
      </p:sp>
      <p:sp>
        <p:nvSpPr>
          <p:cNvPr id="6" name="Rectangle 8"/>
          <p:cNvSpPr>
            <a:spLocks noChangeArrowheads="1"/>
          </p:cNvSpPr>
          <p:nvPr/>
        </p:nvSpPr>
        <p:spPr bwMode="auto">
          <a:xfrm>
            <a:off x="6429388" y="928670"/>
            <a:ext cx="2500329" cy="1285884"/>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scene3d>
            <a:camera prst="orthographicFront"/>
            <a:lightRig rig="threePt" dir="t"/>
          </a:scene3d>
          <a:sp3d>
            <a:bevelT/>
            <a:bevelB/>
          </a:sp3d>
        </p:spPr>
        <p:txBody>
          <a:bodyPr wrap="none" anchor="ctr">
            <a:noAutofit/>
          </a:bodyPr>
          <a:lstStyle/>
          <a:p>
            <a:pPr algn="ctr"/>
            <a:r>
              <a:rPr lang="ru-RU" sz="1400" b="1" i="1" dirty="0">
                <a:solidFill>
                  <a:srgbClr val="002060"/>
                </a:solidFill>
                <a:latin typeface="Tahoma" pitchFamily="34" charset="0"/>
                <a:cs typeface="Tahoma" pitchFamily="34" charset="0"/>
              </a:rPr>
              <a:t>Нарушение естественного</a:t>
            </a:r>
          </a:p>
          <a:p>
            <a:pPr algn="ctr"/>
            <a:r>
              <a:rPr lang="ru-RU" sz="1400" b="1" i="1" dirty="0">
                <a:solidFill>
                  <a:srgbClr val="002060"/>
                </a:solidFill>
                <a:latin typeface="Tahoma" pitchFamily="34" charset="0"/>
                <a:cs typeface="Tahoma" pitchFamily="34" charset="0"/>
              </a:rPr>
              <a:t>круговорота веществ и </a:t>
            </a:r>
          </a:p>
          <a:p>
            <a:pPr algn="ctr"/>
            <a:r>
              <a:rPr lang="ru-RU" sz="1400" b="1" i="1" dirty="0">
                <a:solidFill>
                  <a:srgbClr val="002060"/>
                </a:solidFill>
                <a:latin typeface="Tahoma" pitchFamily="34" charset="0"/>
                <a:cs typeface="Tahoma" pitchFamily="34" charset="0"/>
              </a:rPr>
              <a:t>энергетических потоков.</a:t>
            </a:r>
          </a:p>
          <a:p>
            <a:pPr algn="ctr"/>
            <a:endParaRPr lang="ru-RU" sz="1600" dirty="0"/>
          </a:p>
        </p:txBody>
      </p:sp>
      <p:sp>
        <p:nvSpPr>
          <p:cNvPr id="7" name="Rectangle 10"/>
          <p:cNvSpPr>
            <a:spLocks noChangeArrowheads="1"/>
          </p:cNvSpPr>
          <p:nvPr/>
        </p:nvSpPr>
        <p:spPr bwMode="auto">
          <a:xfrm>
            <a:off x="6429388" y="3714752"/>
            <a:ext cx="2500330" cy="1357313"/>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scene3d>
            <a:camera prst="orthographicFront"/>
            <a:lightRig rig="threePt" dir="t"/>
          </a:scene3d>
          <a:sp3d>
            <a:bevelT/>
            <a:bevelB/>
          </a:sp3d>
        </p:spPr>
        <p:txBody>
          <a:bodyPr wrap="none" anchor="ctr"/>
          <a:lstStyle/>
          <a:p>
            <a:pPr algn="ctr"/>
            <a:r>
              <a:rPr lang="ru-RU" sz="1400" b="1" i="1" dirty="0">
                <a:solidFill>
                  <a:srgbClr val="002060"/>
                </a:solidFill>
                <a:latin typeface="Tahoma" pitchFamily="34" charset="0"/>
                <a:cs typeface="Tahoma" pitchFamily="34" charset="0"/>
              </a:rPr>
              <a:t>Загрязнение </a:t>
            </a:r>
          </a:p>
          <a:p>
            <a:pPr algn="ctr"/>
            <a:r>
              <a:rPr lang="ru-RU" sz="1400" b="1" i="1" dirty="0">
                <a:solidFill>
                  <a:srgbClr val="002060"/>
                </a:solidFill>
                <a:latin typeface="Tahoma" pitchFamily="34" charset="0"/>
                <a:cs typeface="Tahoma" pitchFamily="34" charset="0"/>
              </a:rPr>
              <a:t>гидросферы </a:t>
            </a:r>
          </a:p>
          <a:p>
            <a:pPr algn="ctr"/>
            <a:r>
              <a:rPr lang="ru-RU" sz="1400" b="1" i="1" dirty="0">
                <a:solidFill>
                  <a:srgbClr val="002060"/>
                </a:solidFill>
                <a:latin typeface="Tahoma" pitchFamily="34" charset="0"/>
                <a:cs typeface="Tahoma" pitchFamily="34" charset="0"/>
              </a:rPr>
              <a:t>нефтепродуктами, </a:t>
            </a:r>
          </a:p>
          <a:p>
            <a:pPr algn="ctr"/>
            <a:r>
              <a:rPr lang="ru-RU" sz="1400" b="1" i="1" dirty="0">
                <a:solidFill>
                  <a:srgbClr val="002060"/>
                </a:solidFill>
                <a:latin typeface="Tahoma" pitchFamily="34" charset="0"/>
                <a:cs typeface="Tahoma" pitchFamily="34" charset="0"/>
              </a:rPr>
              <a:t>тяжёлыми</a:t>
            </a:r>
          </a:p>
          <a:p>
            <a:pPr algn="ctr"/>
            <a:r>
              <a:rPr lang="ru-RU" sz="1400" b="1" i="1" dirty="0">
                <a:solidFill>
                  <a:srgbClr val="002060"/>
                </a:solidFill>
                <a:latin typeface="Tahoma" pitchFamily="34" charset="0"/>
                <a:cs typeface="Tahoma" pitchFamily="34" charset="0"/>
              </a:rPr>
              <a:t> металлами и др.</a:t>
            </a:r>
          </a:p>
        </p:txBody>
      </p:sp>
      <p:sp>
        <p:nvSpPr>
          <p:cNvPr id="8" name="Rectangle 12"/>
          <p:cNvSpPr>
            <a:spLocks noChangeArrowheads="1"/>
          </p:cNvSpPr>
          <p:nvPr/>
        </p:nvSpPr>
        <p:spPr bwMode="auto">
          <a:xfrm>
            <a:off x="6429388" y="5143512"/>
            <a:ext cx="2500330" cy="1357313"/>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scene3d>
            <a:camera prst="orthographicFront"/>
            <a:lightRig rig="threePt" dir="t"/>
          </a:scene3d>
          <a:sp3d>
            <a:bevelT/>
            <a:bevelB/>
          </a:sp3d>
        </p:spPr>
        <p:txBody>
          <a:bodyPr wrap="none" anchor="ctr"/>
          <a:lstStyle/>
          <a:p>
            <a:pPr algn="ctr"/>
            <a:r>
              <a:rPr lang="ru-RU" sz="1400" b="1" i="1" dirty="0">
                <a:solidFill>
                  <a:srgbClr val="002060"/>
                </a:solidFill>
                <a:latin typeface="Tahoma" pitchFamily="34" charset="0"/>
                <a:cs typeface="Tahoma" pitchFamily="34" charset="0"/>
              </a:rPr>
              <a:t>Неконтролируемый</a:t>
            </a:r>
          </a:p>
          <a:p>
            <a:pPr algn="ctr"/>
            <a:r>
              <a:rPr lang="ru-RU" sz="1400" b="1" i="1" dirty="0">
                <a:solidFill>
                  <a:srgbClr val="002060"/>
                </a:solidFill>
                <a:latin typeface="Tahoma" pitchFamily="34" charset="0"/>
                <a:cs typeface="Tahoma" pitchFamily="34" charset="0"/>
              </a:rPr>
              <a:t> рост</a:t>
            </a:r>
          </a:p>
          <a:p>
            <a:pPr algn="ctr"/>
            <a:r>
              <a:rPr lang="ru-RU" sz="1400" b="1" i="1" dirty="0">
                <a:solidFill>
                  <a:srgbClr val="002060"/>
                </a:solidFill>
                <a:latin typeface="Tahoma" pitchFamily="34" charset="0"/>
                <a:cs typeface="Tahoma" pitchFamily="34" charset="0"/>
              </a:rPr>
              <a:t>численности </a:t>
            </a:r>
          </a:p>
          <a:p>
            <a:pPr algn="ctr"/>
            <a:r>
              <a:rPr lang="ru-RU" sz="1400" b="1" i="1" dirty="0">
                <a:solidFill>
                  <a:srgbClr val="002060"/>
                </a:solidFill>
                <a:latin typeface="Tahoma" pitchFamily="34" charset="0"/>
                <a:cs typeface="Tahoma" pitchFamily="34" charset="0"/>
              </a:rPr>
              <a:t>населения мира.</a:t>
            </a:r>
          </a:p>
        </p:txBody>
      </p:sp>
      <p:sp>
        <p:nvSpPr>
          <p:cNvPr id="9" name="Rectangle 25"/>
          <p:cNvSpPr>
            <a:spLocks noChangeArrowheads="1"/>
          </p:cNvSpPr>
          <p:nvPr/>
        </p:nvSpPr>
        <p:spPr bwMode="auto">
          <a:xfrm>
            <a:off x="3428992" y="5143512"/>
            <a:ext cx="2449513" cy="135732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scene3d>
            <a:camera prst="orthographicFront"/>
            <a:lightRig rig="threePt" dir="t"/>
          </a:scene3d>
          <a:sp3d>
            <a:bevelT/>
            <a:bevelB/>
          </a:sp3d>
        </p:spPr>
        <p:txBody>
          <a:bodyPr wrap="none" anchor="ctr"/>
          <a:lstStyle/>
          <a:p>
            <a:pPr algn="ctr"/>
            <a:r>
              <a:rPr lang="ru-RU" sz="1400" b="1" i="1" dirty="0" err="1">
                <a:solidFill>
                  <a:srgbClr val="002060"/>
                </a:solidFill>
                <a:latin typeface="Tahoma" pitchFamily="34" charset="0"/>
                <a:cs typeface="Tahoma" pitchFamily="34" charset="0"/>
              </a:rPr>
              <a:t>Токсикация</a:t>
            </a:r>
            <a:r>
              <a:rPr lang="ru-RU" sz="1400" b="1" i="1" dirty="0">
                <a:solidFill>
                  <a:srgbClr val="002060"/>
                </a:solidFill>
                <a:latin typeface="Tahoma" pitchFamily="34" charset="0"/>
                <a:cs typeface="Tahoma" pitchFamily="34" charset="0"/>
              </a:rPr>
              <a:t> полей </a:t>
            </a:r>
          </a:p>
          <a:p>
            <a:pPr algn="ctr"/>
            <a:r>
              <a:rPr lang="ru-RU" sz="1400" b="1" i="1" dirty="0">
                <a:solidFill>
                  <a:srgbClr val="002060"/>
                </a:solidFill>
                <a:latin typeface="Tahoma" pitchFamily="34" charset="0"/>
                <a:cs typeface="Tahoma" pitchFamily="34" charset="0"/>
              </a:rPr>
              <a:t>пестицидами, </a:t>
            </a:r>
          </a:p>
          <a:p>
            <a:pPr algn="ctr"/>
            <a:r>
              <a:rPr lang="ru-RU" sz="1400" b="1" i="1" dirty="0">
                <a:solidFill>
                  <a:srgbClr val="002060"/>
                </a:solidFill>
                <a:latin typeface="Tahoma" pitchFamily="34" charset="0"/>
                <a:cs typeface="Tahoma" pitchFamily="34" charset="0"/>
              </a:rPr>
              <a:t>гербицидами,</a:t>
            </a:r>
          </a:p>
          <a:p>
            <a:pPr algn="ctr"/>
            <a:r>
              <a:rPr lang="ru-RU" sz="1400" b="1" i="1" dirty="0">
                <a:solidFill>
                  <a:srgbClr val="002060"/>
                </a:solidFill>
                <a:latin typeface="Tahoma" pitchFamily="34" charset="0"/>
                <a:cs typeface="Tahoma" pitchFamily="34" charset="0"/>
              </a:rPr>
              <a:t>нитратами и т.д.</a:t>
            </a:r>
          </a:p>
        </p:txBody>
      </p:sp>
      <p:sp>
        <p:nvSpPr>
          <p:cNvPr id="10" name="Rectangle 23"/>
          <p:cNvSpPr>
            <a:spLocks noChangeArrowheads="1"/>
          </p:cNvSpPr>
          <p:nvPr/>
        </p:nvSpPr>
        <p:spPr bwMode="auto">
          <a:xfrm>
            <a:off x="500034" y="5143512"/>
            <a:ext cx="2357454" cy="1370290"/>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scene3d>
            <a:camera prst="orthographicFront"/>
            <a:lightRig rig="threePt" dir="t"/>
          </a:scene3d>
          <a:sp3d>
            <a:bevelT/>
            <a:bevelB/>
          </a:sp3d>
        </p:spPr>
        <p:txBody>
          <a:bodyPr wrap="none" anchor="ctr"/>
          <a:lstStyle/>
          <a:p>
            <a:pPr algn="ctr"/>
            <a:r>
              <a:rPr lang="ru-RU" sz="1400" b="1" i="1" dirty="0">
                <a:solidFill>
                  <a:srgbClr val="002060"/>
                </a:solidFill>
                <a:latin typeface="Tahoma" pitchFamily="34" charset="0"/>
                <a:cs typeface="Tahoma" pitchFamily="34" charset="0"/>
              </a:rPr>
              <a:t>Загрязнение атмосферы</a:t>
            </a:r>
          </a:p>
          <a:p>
            <a:pPr algn="ctr"/>
            <a:r>
              <a:rPr lang="ru-RU" sz="1400" b="1" i="1" dirty="0">
                <a:solidFill>
                  <a:srgbClr val="002060"/>
                </a:solidFill>
                <a:latin typeface="Tahoma" pitchFamily="34" charset="0"/>
                <a:cs typeface="Tahoma" pitchFamily="34" charset="0"/>
              </a:rPr>
              <a:t>СО</a:t>
            </a:r>
            <a:r>
              <a:rPr lang="ru-RU" sz="1400" b="1" i="1" baseline="-25000" dirty="0">
                <a:solidFill>
                  <a:srgbClr val="002060"/>
                </a:solidFill>
                <a:latin typeface="Tahoma" pitchFamily="34" charset="0"/>
                <a:cs typeface="Tahoma" pitchFamily="34" charset="0"/>
              </a:rPr>
              <a:t>2</a:t>
            </a:r>
            <a:r>
              <a:rPr lang="ru-RU" sz="1400" b="1" i="1" dirty="0">
                <a:solidFill>
                  <a:srgbClr val="002060"/>
                </a:solidFill>
                <a:latin typeface="Tahoma" pitchFamily="34" charset="0"/>
                <a:cs typeface="Tahoma" pitchFamily="34" charset="0"/>
              </a:rPr>
              <a:t>, СН</a:t>
            </a:r>
            <a:r>
              <a:rPr lang="ru-RU" sz="1400" b="1" i="1" baseline="-25000" dirty="0">
                <a:solidFill>
                  <a:srgbClr val="002060"/>
                </a:solidFill>
                <a:latin typeface="Tahoma" pitchFamily="34" charset="0"/>
                <a:cs typeface="Tahoma" pitchFamily="34" charset="0"/>
              </a:rPr>
              <a:t>4</a:t>
            </a:r>
            <a:r>
              <a:rPr lang="ru-RU" sz="1400" b="1" i="1" dirty="0">
                <a:solidFill>
                  <a:srgbClr val="002060"/>
                </a:solidFill>
                <a:latin typeface="Tahoma" pitchFamily="34" charset="0"/>
                <a:cs typeface="Tahoma" pitchFamily="34" charset="0"/>
              </a:rPr>
              <a:t> и др., угроза</a:t>
            </a:r>
          </a:p>
          <a:p>
            <a:pPr algn="ctr"/>
            <a:r>
              <a:rPr lang="ru-RU" sz="1400" b="1" i="1" dirty="0">
                <a:solidFill>
                  <a:srgbClr val="002060"/>
                </a:solidFill>
                <a:latin typeface="Tahoma" pitchFamily="34" charset="0"/>
                <a:cs typeface="Tahoma" pitchFamily="34" charset="0"/>
              </a:rPr>
              <a:t>парникового эффекта.</a:t>
            </a:r>
          </a:p>
        </p:txBody>
      </p:sp>
      <p:sp>
        <p:nvSpPr>
          <p:cNvPr id="11" name="Rectangle 11"/>
          <p:cNvSpPr>
            <a:spLocks noChangeArrowheads="1"/>
          </p:cNvSpPr>
          <p:nvPr/>
        </p:nvSpPr>
        <p:spPr bwMode="auto">
          <a:xfrm>
            <a:off x="500034" y="3714752"/>
            <a:ext cx="2320925" cy="135732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scene3d>
            <a:camera prst="orthographicFront"/>
            <a:lightRig rig="twoPt" dir="t"/>
          </a:scene3d>
          <a:sp3d>
            <a:bevelT/>
            <a:bevelB/>
          </a:sp3d>
        </p:spPr>
        <p:txBody>
          <a:bodyPr wrap="none" anchor="ctr"/>
          <a:lstStyle/>
          <a:p>
            <a:pPr algn="ctr"/>
            <a:r>
              <a:rPr lang="ru-RU" sz="1400" b="1" i="1" dirty="0">
                <a:solidFill>
                  <a:srgbClr val="002060"/>
                </a:solidFill>
                <a:latin typeface="Tahoma" pitchFamily="34" charset="0"/>
                <a:cs typeface="Tahoma" pitchFamily="34" charset="0"/>
              </a:rPr>
              <a:t>Радиационное </a:t>
            </a:r>
          </a:p>
          <a:p>
            <a:pPr algn="ctr"/>
            <a:r>
              <a:rPr lang="ru-RU" sz="1400" b="1" i="1" dirty="0">
                <a:solidFill>
                  <a:srgbClr val="002060"/>
                </a:solidFill>
                <a:latin typeface="Tahoma" pitchFamily="34" charset="0"/>
                <a:cs typeface="Tahoma" pitchFamily="34" charset="0"/>
              </a:rPr>
              <a:t>загрязнение обширных</a:t>
            </a:r>
          </a:p>
          <a:p>
            <a:pPr algn="ctr"/>
            <a:r>
              <a:rPr lang="ru-RU" sz="1400" b="1" i="1" dirty="0">
                <a:solidFill>
                  <a:srgbClr val="002060"/>
                </a:solidFill>
                <a:latin typeface="Tahoma" pitchFamily="34" charset="0"/>
                <a:cs typeface="Tahoma" pitchFamily="34" charset="0"/>
              </a:rPr>
              <a:t>участков с трагическими</a:t>
            </a:r>
          </a:p>
          <a:p>
            <a:pPr algn="ctr"/>
            <a:r>
              <a:rPr lang="ru-RU" sz="1400" b="1" i="1" dirty="0">
                <a:solidFill>
                  <a:srgbClr val="002060"/>
                </a:solidFill>
                <a:latin typeface="Tahoma" pitchFamily="34" charset="0"/>
                <a:cs typeface="Tahoma" pitchFamily="34" charset="0"/>
              </a:rPr>
              <a:t>последствиями.</a:t>
            </a:r>
          </a:p>
        </p:txBody>
      </p:sp>
      <p:sp>
        <p:nvSpPr>
          <p:cNvPr id="12" name="Rectangle 9"/>
          <p:cNvSpPr>
            <a:spLocks noChangeArrowheads="1"/>
          </p:cNvSpPr>
          <p:nvPr/>
        </p:nvSpPr>
        <p:spPr bwMode="auto">
          <a:xfrm>
            <a:off x="500034" y="2285991"/>
            <a:ext cx="2320925" cy="1357753"/>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scene3d>
            <a:camera prst="orthographicFront"/>
            <a:lightRig rig="threePt" dir="t"/>
          </a:scene3d>
          <a:sp3d>
            <a:bevelT/>
            <a:bevelB/>
          </a:sp3d>
        </p:spPr>
        <p:txBody>
          <a:bodyPr wrap="none" anchor="ctr"/>
          <a:lstStyle/>
          <a:p>
            <a:pPr algn="ctr"/>
            <a:r>
              <a:rPr lang="ru-RU" sz="1400" b="1" i="1" dirty="0">
                <a:solidFill>
                  <a:srgbClr val="002060"/>
                </a:solidFill>
                <a:latin typeface="Tahoma" pitchFamily="34" charset="0"/>
                <a:cs typeface="Tahoma" pitchFamily="34" charset="0"/>
              </a:rPr>
              <a:t>Изъятие из недр</a:t>
            </a:r>
          </a:p>
          <a:p>
            <a:pPr algn="ctr"/>
            <a:r>
              <a:rPr lang="ru-RU" sz="1400" b="1" i="1" dirty="0">
                <a:solidFill>
                  <a:srgbClr val="002060"/>
                </a:solidFill>
                <a:latin typeface="Tahoma" pitchFamily="34" charset="0"/>
                <a:cs typeface="Tahoma" pitchFamily="34" charset="0"/>
              </a:rPr>
              <a:t> огромных масс вещества</a:t>
            </a:r>
          </a:p>
          <a:p>
            <a:pPr algn="ctr"/>
            <a:r>
              <a:rPr lang="ru-RU" sz="1400" b="1" i="1" dirty="0">
                <a:solidFill>
                  <a:srgbClr val="002060"/>
                </a:solidFill>
                <a:latin typeface="Tahoma" pitchFamily="34" charset="0"/>
                <a:cs typeface="Tahoma" pitchFamily="34" charset="0"/>
              </a:rPr>
              <a:t>и дефицит сырья</a:t>
            </a:r>
          </a:p>
          <a:p>
            <a:pPr algn="ctr"/>
            <a:r>
              <a:rPr lang="ru-RU" sz="1400" b="1" i="1" dirty="0">
                <a:solidFill>
                  <a:srgbClr val="002060"/>
                </a:solidFill>
                <a:latin typeface="Tahoma" pitchFamily="34" charset="0"/>
                <a:cs typeface="Tahoma" pitchFamily="34" charset="0"/>
              </a:rPr>
              <a:t>и топлива.</a:t>
            </a:r>
          </a:p>
        </p:txBody>
      </p:sp>
      <p:sp>
        <p:nvSpPr>
          <p:cNvPr id="13" name="Rectangle 12"/>
          <p:cNvSpPr>
            <a:spLocks noChangeArrowheads="1"/>
          </p:cNvSpPr>
          <p:nvPr/>
        </p:nvSpPr>
        <p:spPr bwMode="auto">
          <a:xfrm>
            <a:off x="6429388" y="2285992"/>
            <a:ext cx="2500330" cy="1357313"/>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scene3d>
            <a:camera prst="orthographicFront"/>
            <a:lightRig rig="threePt" dir="t"/>
          </a:scene3d>
          <a:sp3d>
            <a:bevelT/>
            <a:bevelB/>
          </a:sp3d>
        </p:spPr>
        <p:txBody>
          <a:bodyPr wrap="none" anchor="ctr"/>
          <a:lstStyle/>
          <a:p>
            <a:pPr algn="ctr"/>
            <a:r>
              <a:rPr lang="ru-RU" sz="1400" b="1" i="1" dirty="0">
                <a:solidFill>
                  <a:srgbClr val="002060"/>
                </a:solidFill>
                <a:latin typeface="Tahoma" pitchFamily="34" charset="0"/>
                <a:cs typeface="Tahoma" pitchFamily="34" charset="0"/>
              </a:rPr>
              <a:t>Неконтролируемый</a:t>
            </a:r>
          </a:p>
          <a:p>
            <a:pPr algn="ctr"/>
            <a:r>
              <a:rPr lang="ru-RU" sz="1400" b="1" i="1" dirty="0">
                <a:solidFill>
                  <a:srgbClr val="002060"/>
                </a:solidFill>
                <a:latin typeface="Tahoma" pitchFamily="34" charset="0"/>
                <a:cs typeface="Tahoma" pitchFamily="34" charset="0"/>
              </a:rPr>
              <a:t> рост</a:t>
            </a:r>
          </a:p>
          <a:p>
            <a:pPr algn="ctr"/>
            <a:r>
              <a:rPr lang="ru-RU" sz="1400" b="1" i="1" dirty="0">
                <a:solidFill>
                  <a:srgbClr val="002060"/>
                </a:solidFill>
                <a:latin typeface="Tahoma" pitchFamily="34" charset="0"/>
                <a:cs typeface="Tahoma" pitchFamily="34" charset="0"/>
              </a:rPr>
              <a:t>численности </a:t>
            </a:r>
          </a:p>
          <a:p>
            <a:pPr algn="ctr"/>
            <a:r>
              <a:rPr lang="ru-RU" sz="1400" b="1" i="1" dirty="0">
                <a:solidFill>
                  <a:srgbClr val="002060"/>
                </a:solidFill>
                <a:latin typeface="Tahoma" pitchFamily="34" charset="0"/>
                <a:cs typeface="Tahoma" pitchFamily="34" charset="0"/>
              </a:rPr>
              <a:t>населения мира.</a:t>
            </a:r>
          </a:p>
        </p:txBody>
      </p:sp>
      <p:sp>
        <p:nvSpPr>
          <p:cNvPr id="14" name="Oval 5"/>
          <p:cNvSpPr>
            <a:spLocks noChangeArrowheads="1"/>
          </p:cNvSpPr>
          <p:nvPr/>
        </p:nvSpPr>
        <p:spPr bwMode="auto">
          <a:xfrm>
            <a:off x="3071802" y="2643182"/>
            <a:ext cx="3121180" cy="2143139"/>
          </a:xfrm>
          <a:prstGeom prst="ellips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9525">
            <a:solidFill>
              <a:schemeClr val="tx1"/>
            </a:solidFill>
            <a:round/>
            <a:headEnd/>
            <a:tailEnd/>
          </a:ln>
          <a:scene3d>
            <a:camera prst="orthographicFront"/>
            <a:lightRig rig="threePt" dir="t"/>
          </a:scene3d>
          <a:sp3d>
            <a:bevelT/>
            <a:bevelB/>
          </a:sp3d>
        </p:spPr>
        <p:txBody>
          <a:bodyPr wrap="none" anchor="ctr"/>
          <a:lstStyle/>
          <a:p>
            <a:pPr algn="ctr"/>
            <a:r>
              <a:rPr lang="ru-RU" b="1" i="1" dirty="0">
                <a:solidFill>
                  <a:srgbClr val="FF0000"/>
                </a:solidFill>
                <a:latin typeface="Tahoma" pitchFamily="34" charset="0"/>
                <a:cs typeface="Tahoma" pitchFamily="34" charset="0"/>
              </a:rPr>
              <a:t>Изменения глобальной</a:t>
            </a:r>
          </a:p>
          <a:p>
            <a:pPr algn="ctr"/>
            <a:r>
              <a:rPr lang="ru-RU" b="1" i="1" dirty="0">
                <a:solidFill>
                  <a:srgbClr val="FF0000"/>
                </a:solidFill>
                <a:latin typeface="Tahoma" pitchFamily="34" charset="0"/>
                <a:cs typeface="Tahoma" pitchFamily="34" charset="0"/>
              </a:rPr>
              <a:t> экологической среды</a:t>
            </a:r>
          </a:p>
        </p:txBody>
      </p:sp>
      <p:sp>
        <p:nvSpPr>
          <p:cNvPr id="24" name="Line 15"/>
          <p:cNvSpPr>
            <a:spLocks noChangeShapeType="1"/>
          </p:cNvSpPr>
          <p:nvPr/>
        </p:nvSpPr>
        <p:spPr bwMode="auto">
          <a:xfrm flipH="1" flipV="1">
            <a:off x="3000363" y="1857364"/>
            <a:ext cx="642937" cy="928688"/>
          </a:xfrm>
          <a:prstGeom prst="line">
            <a:avLst/>
          </a:prstGeom>
          <a:noFill/>
          <a:ln w="9525">
            <a:solidFill>
              <a:schemeClr val="tx1"/>
            </a:solidFill>
            <a:round/>
            <a:headEnd/>
            <a:tailEnd type="triangle" w="med" len="med"/>
          </a:ln>
        </p:spPr>
        <p:txBody>
          <a:bodyPr/>
          <a:lstStyle/>
          <a:p>
            <a:endParaRPr lang="ru-RU"/>
          </a:p>
        </p:txBody>
      </p:sp>
      <p:sp>
        <p:nvSpPr>
          <p:cNvPr id="25" name="Line 16"/>
          <p:cNvSpPr>
            <a:spLocks noChangeShapeType="1"/>
          </p:cNvSpPr>
          <p:nvPr/>
        </p:nvSpPr>
        <p:spPr bwMode="auto">
          <a:xfrm flipH="1" flipV="1">
            <a:off x="4571997" y="2285992"/>
            <a:ext cx="45719" cy="285752"/>
          </a:xfrm>
          <a:prstGeom prst="line">
            <a:avLst/>
          </a:prstGeom>
          <a:noFill/>
          <a:ln w="9525">
            <a:solidFill>
              <a:schemeClr val="tx1"/>
            </a:solidFill>
            <a:round/>
            <a:headEnd/>
            <a:tailEnd type="triangle" w="med" len="med"/>
          </a:ln>
        </p:spPr>
        <p:txBody>
          <a:bodyPr/>
          <a:lstStyle/>
          <a:p>
            <a:endParaRPr lang="ru-RU"/>
          </a:p>
        </p:txBody>
      </p:sp>
      <p:sp>
        <p:nvSpPr>
          <p:cNvPr id="26" name="Line 17"/>
          <p:cNvSpPr>
            <a:spLocks noChangeShapeType="1"/>
          </p:cNvSpPr>
          <p:nvPr/>
        </p:nvSpPr>
        <p:spPr bwMode="auto">
          <a:xfrm flipV="1">
            <a:off x="5643571" y="1714487"/>
            <a:ext cx="571504" cy="1071569"/>
          </a:xfrm>
          <a:prstGeom prst="line">
            <a:avLst/>
          </a:prstGeom>
          <a:noFill/>
          <a:ln w="9525">
            <a:solidFill>
              <a:schemeClr val="tx1"/>
            </a:solidFill>
            <a:round/>
            <a:headEnd/>
            <a:tailEnd type="triangle" w="med" len="med"/>
          </a:ln>
        </p:spPr>
        <p:txBody>
          <a:bodyPr/>
          <a:lstStyle/>
          <a:p>
            <a:endParaRPr lang="ru-RU"/>
          </a:p>
        </p:txBody>
      </p:sp>
      <p:sp>
        <p:nvSpPr>
          <p:cNvPr id="28" name="Line 17"/>
          <p:cNvSpPr>
            <a:spLocks noChangeShapeType="1"/>
          </p:cNvSpPr>
          <p:nvPr/>
        </p:nvSpPr>
        <p:spPr bwMode="auto">
          <a:xfrm flipV="1">
            <a:off x="6000760" y="2857496"/>
            <a:ext cx="365121" cy="142876"/>
          </a:xfrm>
          <a:prstGeom prst="line">
            <a:avLst/>
          </a:prstGeom>
          <a:noFill/>
          <a:ln w="9525">
            <a:solidFill>
              <a:schemeClr val="tx1"/>
            </a:solidFill>
            <a:round/>
            <a:headEnd/>
            <a:tailEnd type="triangle" w="med" len="med"/>
          </a:ln>
        </p:spPr>
        <p:txBody>
          <a:bodyPr/>
          <a:lstStyle/>
          <a:p>
            <a:endParaRPr lang="ru-RU"/>
          </a:p>
        </p:txBody>
      </p:sp>
      <p:sp>
        <p:nvSpPr>
          <p:cNvPr id="29" name="Line 17"/>
          <p:cNvSpPr>
            <a:spLocks noChangeShapeType="1"/>
          </p:cNvSpPr>
          <p:nvPr/>
        </p:nvSpPr>
        <p:spPr bwMode="auto">
          <a:xfrm flipH="1">
            <a:off x="4552000" y="4857760"/>
            <a:ext cx="45719" cy="214314"/>
          </a:xfrm>
          <a:prstGeom prst="line">
            <a:avLst/>
          </a:prstGeom>
          <a:noFill/>
          <a:ln w="9525">
            <a:solidFill>
              <a:schemeClr val="tx1"/>
            </a:solidFill>
            <a:round/>
            <a:headEnd/>
            <a:tailEnd type="triangle" w="med" len="med"/>
          </a:ln>
        </p:spPr>
        <p:txBody>
          <a:bodyPr/>
          <a:lstStyle/>
          <a:p>
            <a:endParaRPr lang="ru-RU"/>
          </a:p>
        </p:txBody>
      </p:sp>
      <p:sp>
        <p:nvSpPr>
          <p:cNvPr id="30" name="Line 17"/>
          <p:cNvSpPr>
            <a:spLocks noChangeShapeType="1"/>
          </p:cNvSpPr>
          <p:nvPr/>
        </p:nvSpPr>
        <p:spPr bwMode="auto">
          <a:xfrm>
            <a:off x="5643570" y="4643446"/>
            <a:ext cx="660248" cy="1092336"/>
          </a:xfrm>
          <a:prstGeom prst="line">
            <a:avLst/>
          </a:prstGeom>
          <a:noFill/>
          <a:ln w="9525">
            <a:solidFill>
              <a:schemeClr val="tx1"/>
            </a:solidFill>
            <a:round/>
            <a:headEnd/>
            <a:tailEnd type="triangle" w="med" len="med"/>
          </a:ln>
        </p:spPr>
        <p:txBody>
          <a:bodyPr/>
          <a:lstStyle/>
          <a:p>
            <a:endParaRPr lang="ru-RU"/>
          </a:p>
        </p:txBody>
      </p:sp>
      <p:sp>
        <p:nvSpPr>
          <p:cNvPr id="31" name="Line 17"/>
          <p:cNvSpPr>
            <a:spLocks noChangeShapeType="1"/>
          </p:cNvSpPr>
          <p:nvPr/>
        </p:nvSpPr>
        <p:spPr bwMode="auto">
          <a:xfrm>
            <a:off x="6072198" y="4357695"/>
            <a:ext cx="285752" cy="214313"/>
          </a:xfrm>
          <a:prstGeom prst="line">
            <a:avLst/>
          </a:prstGeom>
          <a:noFill/>
          <a:ln w="9525">
            <a:solidFill>
              <a:schemeClr val="tx1"/>
            </a:solidFill>
            <a:round/>
            <a:headEnd/>
            <a:tailEnd type="triangle" w="med" len="med"/>
          </a:ln>
        </p:spPr>
        <p:txBody>
          <a:bodyPr/>
          <a:lstStyle/>
          <a:p>
            <a:endParaRPr lang="ru-RU"/>
          </a:p>
        </p:txBody>
      </p:sp>
      <p:sp>
        <p:nvSpPr>
          <p:cNvPr id="32" name="Line 17"/>
          <p:cNvSpPr>
            <a:spLocks noChangeShapeType="1"/>
          </p:cNvSpPr>
          <p:nvPr/>
        </p:nvSpPr>
        <p:spPr bwMode="auto">
          <a:xfrm flipH="1">
            <a:off x="3000364" y="4643446"/>
            <a:ext cx="571504" cy="1000132"/>
          </a:xfrm>
          <a:prstGeom prst="line">
            <a:avLst/>
          </a:prstGeom>
          <a:noFill/>
          <a:ln w="9525">
            <a:solidFill>
              <a:schemeClr val="tx1"/>
            </a:solidFill>
            <a:round/>
            <a:headEnd/>
            <a:tailEnd type="triangle" w="med" len="med"/>
          </a:ln>
        </p:spPr>
        <p:txBody>
          <a:bodyPr/>
          <a:lstStyle/>
          <a:p>
            <a:endParaRPr lang="ru-RU"/>
          </a:p>
        </p:txBody>
      </p:sp>
      <p:sp>
        <p:nvSpPr>
          <p:cNvPr id="33" name="Line 17"/>
          <p:cNvSpPr>
            <a:spLocks noChangeShapeType="1"/>
          </p:cNvSpPr>
          <p:nvPr/>
        </p:nvSpPr>
        <p:spPr bwMode="auto">
          <a:xfrm flipH="1">
            <a:off x="3000364" y="4429132"/>
            <a:ext cx="285752" cy="142876"/>
          </a:xfrm>
          <a:prstGeom prst="line">
            <a:avLst/>
          </a:prstGeom>
          <a:noFill/>
          <a:ln w="9525">
            <a:solidFill>
              <a:schemeClr val="tx1"/>
            </a:solidFill>
            <a:round/>
            <a:headEnd/>
            <a:tailEnd type="triangle" w="med" len="med"/>
          </a:ln>
        </p:spPr>
        <p:txBody>
          <a:bodyPr/>
          <a:lstStyle/>
          <a:p>
            <a:endParaRPr lang="ru-RU"/>
          </a:p>
        </p:txBody>
      </p:sp>
      <p:sp>
        <p:nvSpPr>
          <p:cNvPr id="34" name="Line 17"/>
          <p:cNvSpPr>
            <a:spLocks noChangeShapeType="1"/>
          </p:cNvSpPr>
          <p:nvPr/>
        </p:nvSpPr>
        <p:spPr bwMode="auto">
          <a:xfrm flipH="1" flipV="1">
            <a:off x="2928925" y="2857495"/>
            <a:ext cx="285752" cy="142876"/>
          </a:xfrm>
          <a:prstGeom prst="line">
            <a:avLst/>
          </a:prstGeom>
          <a:noFill/>
          <a:ln w="9525">
            <a:solidFill>
              <a:schemeClr val="tx1"/>
            </a:solidFill>
            <a:round/>
            <a:headEnd/>
            <a:tailEnd type="triangle" w="med" len="med"/>
          </a:ln>
        </p:spPr>
        <p:txBody>
          <a:bodyPr/>
          <a:lstStyle/>
          <a:p>
            <a:endParaRPr lang="ru-RU"/>
          </a:p>
        </p:txBody>
      </p:sp>
      <p:sp>
        <p:nvSpPr>
          <p:cNvPr id="27" name="Содержимое 26"/>
          <p:cNvSpPr>
            <a:spLocks noGrp="1"/>
          </p:cNvSpPr>
          <p:nvPr>
            <p:ph idx="1"/>
          </p:nvPr>
        </p:nvSpPr>
        <p:spPr/>
        <p:txBody>
          <a:bodyPr/>
          <a:lstStyle/>
          <a:p>
            <a:endParaRPr lang="ru-RU" dirty="0"/>
          </a:p>
        </p:txBody>
      </p:sp>
      <p:sp>
        <p:nvSpPr>
          <p:cNvPr id="35" name="Rectangle 8"/>
          <p:cNvSpPr>
            <a:spLocks noChangeArrowheads="1"/>
          </p:cNvSpPr>
          <p:nvPr/>
        </p:nvSpPr>
        <p:spPr bwMode="auto">
          <a:xfrm>
            <a:off x="500034" y="857232"/>
            <a:ext cx="2357454" cy="135732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scene3d>
            <a:camera prst="orthographicFront"/>
            <a:lightRig rig="threePt" dir="t"/>
          </a:scene3d>
          <a:sp3d>
            <a:bevelT/>
            <a:bevelB/>
          </a:sp3d>
        </p:spPr>
        <p:txBody>
          <a:bodyPr wrap="none" anchor="ctr"/>
          <a:lstStyle/>
          <a:p>
            <a:pPr algn="ctr"/>
            <a:r>
              <a:rPr lang="ru-RU" sz="1400" b="1" i="1" dirty="0" smtClean="0">
                <a:solidFill>
                  <a:srgbClr val="002060"/>
                </a:solidFill>
                <a:latin typeface="Tahoma" pitchFamily="34" charset="0"/>
                <a:cs typeface="Tahoma" pitchFamily="34" charset="0"/>
              </a:rPr>
              <a:t>Истончение озонового </a:t>
            </a:r>
          </a:p>
          <a:p>
            <a:pPr algn="ctr"/>
            <a:r>
              <a:rPr lang="ru-RU" sz="1400" b="1" i="1" dirty="0" smtClean="0">
                <a:solidFill>
                  <a:srgbClr val="002060"/>
                </a:solidFill>
                <a:latin typeface="Tahoma" pitchFamily="34" charset="0"/>
                <a:cs typeface="Tahoma" pitchFamily="34" charset="0"/>
              </a:rPr>
              <a:t>слоя и увеличение</a:t>
            </a:r>
          </a:p>
          <a:p>
            <a:pPr algn="ctr"/>
            <a:r>
              <a:rPr lang="ru-RU" sz="1400" b="1" i="1" dirty="0" smtClean="0">
                <a:solidFill>
                  <a:srgbClr val="002060"/>
                </a:solidFill>
                <a:latin typeface="Tahoma" pitchFamily="34" charset="0"/>
                <a:cs typeface="Tahoma" pitchFamily="34" charset="0"/>
              </a:rPr>
              <a:t>притока </a:t>
            </a:r>
          </a:p>
          <a:p>
            <a:pPr algn="ctr"/>
            <a:r>
              <a:rPr lang="ru-RU" sz="1400" b="1" i="1" dirty="0" smtClean="0">
                <a:solidFill>
                  <a:srgbClr val="002060"/>
                </a:solidFill>
                <a:latin typeface="Tahoma" pitchFamily="34" charset="0"/>
                <a:cs typeface="Tahoma" pitchFamily="34" charset="0"/>
              </a:rPr>
              <a:t>ультрафиолетовой </a:t>
            </a:r>
          </a:p>
          <a:p>
            <a:pPr algn="ctr"/>
            <a:r>
              <a:rPr lang="ru-RU" sz="1400" b="1" i="1" dirty="0" smtClean="0">
                <a:solidFill>
                  <a:srgbClr val="002060"/>
                </a:solidFill>
                <a:latin typeface="Tahoma" pitchFamily="34" charset="0"/>
                <a:cs typeface="Tahoma" pitchFamily="34" charset="0"/>
              </a:rPr>
              <a:t>радиации</a:t>
            </a:r>
            <a:endParaRPr lang="ru-RU"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amond(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amond(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amond(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diamond(in)">
                                      <p:cBhvr>
                                        <p:cTn id="5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7467600" cy="1143000"/>
          </a:xfrm>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Демографическая проблема</a:t>
            </a:r>
            <a:endParaRPr lang="ru-RU" dirty="0"/>
          </a:p>
        </p:txBody>
      </p:sp>
      <p:pic>
        <p:nvPicPr>
          <p:cNvPr id="4" name="Picture 4" descr="Рисунок1"/>
          <p:cNvPicPr>
            <a:picLocks noGrp="1" noChangeAspect="1" noChangeArrowheads="1"/>
          </p:cNvPicPr>
          <p:nvPr>
            <p:ph idx="1"/>
          </p:nvPr>
        </p:nvPicPr>
        <p:blipFill>
          <a:blip r:embed="rId2" cstate="print"/>
          <a:srcRect/>
          <a:stretch>
            <a:fillRect/>
          </a:stretch>
        </p:blipFill>
        <p:spPr bwMode="auto">
          <a:xfrm>
            <a:off x="357158" y="1071546"/>
            <a:ext cx="8286808" cy="5540268"/>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467600" cy="1143000"/>
          </a:xfrm>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285784" y="214290"/>
            <a:ext cx="9572660" cy="4840303"/>
          </a:xfrm>
        </p:spPr>
        <p:txBody>
          <a:bodyPr>
            <a:noAutofit/>
          </a:bodyPr>
          <a:lstStyle/>
          <a:p>
            <a:pPr>
              <a:buNone/>
            </a:pPr>
            <a:r>
              <a:rPr lang="ru-RU" sz="1400" b="1" dirty="0" smtClean="0"/>
              <a:t>      В настоящее время мировая демографическая ситуация имеет свои особенности</a:t>
            </a:r>
            <a:r>
              <a:rPr lang="ru-RU" sz="1400" dirty="0" smtClean="0"/>
              <a:t>: </a:t>
            </a:r>
            <a:br>
              <a:rPr lang="ru-RU" sz="1400" dirty="0" smtClean="0"/>
            </a:br>
            <a:r>
              <a:rPr lang="ru-RU" sz="1400" dirty="0" smtClean="0"/>
              <a:t>     Демографический кризис в ряде развитых стран уже привёл к нарушению воспроизводства населения, его старению и сокращению его численности. </a:t>
            </a:r>
            <a:br>
              <a:rPr lang="ru-RU" sz="1400" dirty="0" smtClean="0"/>
            </a:br>
            <a:r>
              <a:rPr lang="ru-RU" sz="1400" dirty="0" smtClean="0"/>
              <a:t>      Быстрый рост населения в странах Азии, Африки и Латинской Америки. </a:t>
            </a:r>
          </a:p>
          <a:p>
            <a:pPr>
              <a:buNone/>
            </a:pPr>
            <a:r>
              <a:rPr lang="ru-RU" sz="1400" dirty="0" smtClean="0"/>
              <a:t/>
            </a:r>
            <a:br>
              <a:rPr lang="ru-RU" sz="1400" dirty="0" smtClean="0"/>
            </a:br>
            <a:r>
              <a:rPr lang="ru-RU" sz="1400" dirty="0" smtClean="0"/>
              <a:t>      В странах третьего мира живёт в 3 раза больше людей, чем в развитых. </a:t>
            </a:r>
            <a:br>
              <a:rPr lang="ru-RU" sz="1400" dirty="0" smtClean="0"/>
            </a:br>
            <a:r>
              <a:rPr lang="ru-RU" sz="1400" dirty="0" smtClean="0"/>
              <a:t>      Сохраняются неблагоприятные социально-экономические условия. </a:t>
            </a:r>
          </a:p>
          <a:p>
            <a:pPr>
              <a:buNone/>
            </a:pPr>
            <a:r>
              <a:rPr lang="ru-RU" sz="1400" dirty="0" smtClean="0"/>
              <a:t/>
            </a:r>
            <a:br>
              <a:rPr lang="ru-RU" sz="1400" dirty="0" smtClean="0"/>
            </a:br>
            <a:r>
              <a:rPr lang="ru-RU" sz="1400" dirty="0" smtClean="0"/>
              <a:t>      Увеличиваются экологические проблемы (превышены предельно     допустимые нагрузки на экосистему, загрязнение окружающей среды,  опустынивание и обезлесивание).  </a:t>
            </a:r>
          </a:p>
          <a:p>
            <a:pPr>
              <a:buNone/>
            </a:pPr>
            <a:r>
              <a:rPr lang="ru-RU" sz="1400" dirty="0" smtClean="0"/>
              <a:t/>
            </a:r>
            <a:br>
              <a:rPr lang="ru-RU" sz="1400" dirty="0" smtClean="0"/>
            </a:br>
            <a:r>
              <a:rPr lang="ru-RU" sz="1400" dirty="0" smtClean="0"/>
              <a:t>    Ученые отмечают, что пик демографического взрыва, пришедшийся на 60-е, уже позади и происходит постоянное снижение уровня рождаемости во всех странах со вторым типом воспроизводства населения, исключая Африку. Для решения актуальных демографических проблем мировая демографическая политика должна сопровождаться улучшением экономических и социальных условий жизни. Важна просветительская работа среди верующих (церкви необходимо изменить установку на высокую рождаемость и запрет контрацепции). Согласно современным подсчетам, оптимальный вариант для минимального воспроизводства населения составляет 2,7 ребенка на 1 женщину.  </a:t>
            </a:r>
          </a:p>
          <a:p>
            <a:pPr>
              <a:buNone/>
            </a:pPr>
            <a:r>
              <a:rPr lang="ru-RU" sz="1400" dirty="0" smtClean="0"/>
              <a:t>             В развитых странах научно-технический прогресс привёл к увеличению безработицы, что в свою очередь привело к снижению рождаемости. А в странах с переходным типом воспроизводства снижение смертности не сопровождается соответствующим сокращением рождаемости. В развивающихся странах формируется специфическая возрастная структура, где большой удельный вес занимает молодежь до 17 лет (более 2/5 населения, тогда как в Европе этот показатель равен 1/3). </a:t>
            </a:r>
            <a:endParaRPr lang="ru-RU" sz="14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253</TotalTime>
  <Words>1309</Words>
  <Application>Microsoft Office PowerPoint</Application>
  <PresentationFormat>Экран (4:3)</PresentationFormat>
  <Paragraphs>171</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Техническая</vt:lpstr>
      <vt:lpstr>Глобальные проблемы современности</vt:lpstr>
      <vt:lpstr>Содержание</vt:lpstr>
      <vt:lpstr>Самые глобальные мировые проблемы</vt:lpstr>
      <vt:lpstr>Причины возникновения глобальных проблем </vt:lpstr>
      <vt:lpstr>Слайд 5</vt:lpstr>
      <vt:lpstr>Экологическая проблема</vt:lpstr>
      <vt:lpstr>Слайд 7</vt:lpstr>
      <vt:lpstr>Демографическая проблема</vt:lpstr>
      <vt:lpstr> </vt:lpstr>
      <vt:lpstr>Слайд 10</vt:lpstr>
      <vt:lpstr>Продовольственная проблема</vt:lpstr>
      <vt:lpstr> </vt:lpstr>
      <vt:lpstr>Сырьевая и энергетическая проблема мира</vt:lpstr>
      <vt:lpstr> </vt:lpstr>
      <vt:lpstr>Нефтяная промышленность</vt:lpstr>
      <vt:lpstr>Слайд 16</vt:lpstr>
      <vt:lpstr>Электроэнергетика</vt:lpstr>
      <vt:lpstr>Слайд 18</vt:lpstr>
      <vt:lpstr>Энергия рек</vt:lpstr>
      <vt:lpstr>Слайд 20</vt:lpstr>
      <vt:lpstr>Слайд 21</vt:lpstr>
      <vt:lpstr>Атомная энергия</vt:lpstr>
      <vt:lpstr>Слайд 23</vt:lpstr>
      <vt:lpstr>Слайд 24</vt:lpstr>
      <vt:lpstr>Преодоление отсталости бывших колоний </vt:lpstr>
      <vt:lpstr>Используемые материалы</vt:lpstr>
      <vt:lpstr>Спасибо за внимание!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Глобальные проблемы современности</dc:title>
  <dc:creator>Sweet</dc:creator>
  <cp:lastModifiedBy>Михаил</cp:lastModifiedBy>
  <cp:revision>27</cp:revision>
  <dcterms:created xsi:type="dcterms:W3CDTF">2010-03-13T10:32:04Z</dcterms:created>
  <dcterms:modified xsi:type="dcterms:W3CDTF">2010-03-16T09:39:08Z</dcterms:modified>
</cp:coreProperties>
</file>